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80" r:id="rId2"/>
    <p:sldId id="395" r:id="rId3"/>
    <p:sldId id="399" r:id="rId4"/>
    <p:sldId id="394" r:id="rId5"/>
    <p:sldId id="385" r:id="rId6"/>
    <p:sldId id="396" r:id="rId7"/>
    <p:sldId id="403" r:id="rId8"/>
    <p:sldId id="372" r:id="rId9"/>
    <p:sldId id="402" r:id="rId10"/>
    <p:sldId id="397" r:id="rId11"/>
    <p:sldId id="400" r:id="rId12"/>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72F"/>
    <a:srgbClr val="229AC4"/>
    <a:srgbClr val="87D1EA"/>
    <a:srgbClr val="99C733"/>
    <a:srgbClr val="BED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1" autoAdjust="0"/>
  </p:normalViewPr>
  <p:slideViewPr>
    <p:cSldViewPr snapToGrid="0">
      <p:cViewPr varScale="1">
        <p:scale>
          <a:sx n="77" d="100"/>
          <a:sy n="77" d="100"/>
        </p:scale>
        <p:origin x="163"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5061F8-1BC1-4C49-A15E-21702069B1BA}"/>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AC84CA7-00C8-4048-8949-A88BDCE86E36}"/>
              </a:ext>
            </a:extLst>
          </p:cNvPr>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52560AAF-EE7D-4118-9B68-15F629BB143C}" type="datetimeFigureOut">
              <a:rPr lang="en-GB" smtClean="0"/>
              <a:t>11/06/2019</a:t>
            </a:fld>
            <a:endParaRPr lang="en-GB"/>
          </a:p>
        </p:txBody>
      </p:sp>
      <p:sp>
        <p:nvSpPr>
          <p:cNvPr id="4" name="Footer Placeholder 3">
            <a:extLst>
              <a:ext uri="{FF2B5EF4-FFF2-40B4-BE49-F238E27FC236}">
                <a16:creationId xmlns:a16="http://schemas.microsoft.com/office/drawing/2014/main" id="{BB1376E6-4C89-4A60-A97A-936754520B84}"/>
              </a:ext>
            </a:extLst>
          </p:cNvPr>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51F8D7-CE83-4D6E-B583-096DC79A0352}"/>
              </a:ext>
            </a:extLst>
          </p:cNvPr>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3879AFE-523A-45F7-B65F-80C06C78F952}" type="slidenum">
              <a:rPr lang="en-GB" smtClean="0"/>
              <a:t>‹#›</a:t>
            </a:fld>
            <a:endParaRPr lang="en-GB"/>
          </a:p>
        </p:txBody>
      </p:sp>
    </p:spTree>
    <p:extLst>
      <p:ext uri="{BB962C8B-B14F-4D97-AF65-F5344CB8AC3E}">
        <p14:creationId xmlns:p14="http://schemas.microsoft.com/office/powerpoint/2010/main" val="138553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9523C78E-E0B5-4ECD-8667-F6C444D7E484}" type="datetimeFigureOut">
              <a:rPr lang="en-US"/>
              <a:t>6/11/2019</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CA7C6FE4-D087-45A2-AD31-5CF0E417B927}"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7CB28-EC66-4281-AE36-F988E32060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120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7CB28-EC66-4281-AE36-F988E32060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37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7CB28-EC66-4281-AE36-F988E32060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74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7CB28-EC66-4281-AE36-F988E32060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69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7CB28-EC66-4281-AE36-F988E32060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315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06E62A-A317-4071-86B6-AAF956AD1F73}" type="datetime1">
              <a:rPr lang="en-US" smtClean="0"/>
              <a:t>6/11/2019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30A51704-CC86-48D9-A213-916562F812A7}" type="slidenum">
              <a:rPr lang="en-US" altLang="en-US"/>
              <a:pPr/>
              <a:t>‹#›</a:t>
            </a:fld>
            <a:endParaRPr lang="en-US" altLang="en-US"/>
          </a:p>
        </p:txBody>
      </p:sp>
    </p:spTree>
    <p:extLst>
      <p:ext uri="{BB962C8B-B14F-4D97-AF65-F5344CB8AC3E}">
        <p14:creationId xmlns:p14="http://schemas.microsoft.com/office/powerpoint/2010/main" val="57992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6FDFE-86DB-48AE-8C18-593CFBBC1703}" type="datetime1">
              <a:rPr lang="en-US" smtClean="0"/>
              <a:t>6/11/2019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E087A20C-086B-4882-B203-B237F7044A99}" type="slidenum">
              <a:rPr lang="en-US" altLang="en-US"/>
              <a:pPr/>
              <a:t>‹#›</a:t>
            </a:fld>
            <a:endParaRPr lang="en-US" altLang="en-US"/>
          </a:p>
        </p:txBody>
      </p:sp>
    </p:spTree>
    <p:extLst>
      <p:ext uri="{BB962C8B-B14F-4D97-AF65-F5344CB8AC3E}">
        <p14:creationId xmlns:p14="http://schemas.microsoft.com/office/powerpoint/2010/main" val="105396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846541-EF6C-4FC8-94B4-C921D95E37BF}" type="datetime1">
              <a:rPr lang="en-US" smtClean="0"/>
              <a:t>6/11/2019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BEEEA090-2B57-4E4E-A75A-A0390A7887D1}" type="slidenum">
              <a:rPr lang="en-US" altLang="en-US"/>
              <a:pPr/>
              <a:t>‹#›</a:t>
            </a:fld>
            <a:endParaRPr lang="en-US" altLang="en-US"/>
          </a:p>
        </p:txBody>
      </p:sp>
    </p:spTree>
    <p:extLst>
      <p:ext uri="{BB962C8B-B14F-4D97-AF65-F5344CB8AC3E}">
        <p14:creationId xmlns:p14="http://schemas.microsoft.com/office/powerpoint/2010/main" val="403652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DA5CC0-5C9F-49ED-BA8A-2EDFB41370FB}" type="datetime1">
              <a:rPr lang="en-US" smtClean="0"/>
              <a:t>6/11/2019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7CB821EC-DF36-4DC9-BB72-F3320A08AADA}" type="slidenum">
              <a:rPr lang="en-US" altLang="en-US"/>
              <a:pPr/>
              <a:t>‹#›</a:t>
            </a:fld>
            <a:endParaRPr lang="en-US" altLang="en-US"/>
          </a:p>
        </p:txBody>
      </p:sp>
    </p:spTree>
    <p:extLst>
      <p:ext uri="{BB962C8B-B14F-4D97-AF65-F5344CB8AC3E}">
        <p14:creationId xmlns:p14="http://schemas.microsoft.com/office/powerpoint/2010/main" val="63544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989606-A14F-4E6C-A050-FCBAD4FD7CBE}" type="datetime1">
              <a:rPr lang="en-US" smtClean="0"/>
              <a:t>6/11/2019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F7A0E91F-418C-45AB-9962-34621553A846}" type="slidenum">
              <a:rPr lang="en-US" altLang="en-US"/>
              <a:pPr/>
              <a:t>‹#›</a:t>
            </a:fld>
            <a:endParaRPr lang="en-US" altLang="en-US"/>
          </a:p>
        </p:txBody>
      </p:sp>
    </p:spTree>
    <p:extLst>
      <p:ext uri="{BB962C8B-B14F-4D97-AF65-F5344CB8AC3E}">
        <p14:creationId xmlns:p14="http://schemas.microsoft.com/office/powerpoint/2010/main" val="390254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7E45F9-87FF-429E-829C-DEE1B208B97C}" type="datetime1">
              <a:rPr lang="en-US" smtClean="0"/>
              <a:t>6/11/2019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4ECB7F7A-2E39-47BE-B757-612C6B3A7082}" type="slidenum">
              <a:rPr lang="en-US" altLang="en-US"/>
              <a:pPr/>
              <a:t>‹#›</a:t>
            </a:fld>
            <a:endParaRPr lang="en-US" altLang="en-US"/>
          </a:p>
        </p:txBody>
      </p:sp>
    </p:spTree>
    <p:extLst>
      <p:ext uri="{BB962C8B-B14F-4D97-AF65-F5344CB8AC3E}">
        <p14:creationId xmlns:p14="http://schemas.microsoft.com/office/powerpoint/2010/main" val="39540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E5FCB4C-BD53-45FA-B5D4-6E9B8B9BCAE4}" type="datetime1">
              <a:rPr lang="en-US" smtClean="0"/>
              <a:t>6/11/2019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9" name="Slide Number Placeholder 5"/>
          <p:cNvSpPr>
            <a:spLocks noGrp="1"/>
          </p:cNvSpPr>
          <p:nvPr>
            <p:ph type="sldNum" sz="quarter" idx="12"/>
          </p:nvPr>
        </p:nvSpPr>
        <p:spPr/>
        <p:txBody>
          <a:bodyPr/>
          <a:lstStyle>
            <a:lvl1pPr>
              <a:defRPr/>
            </a:lvl1pPr>
          </a:lstStyle>
          <a:p>
            <a:fld id="{3208B751-A23C-421D-A189-BF781DA16118}" type="slidenum">
              <a:rPr lang="en-US" altLang="en-US"/>
              <a:pPr/>
              <a:t>‹#›</a:t>
            </a:fld>
            <a:endParaRPr lang="en-US" altLang="en-US"/>
          </a:p>
        </p:txBody>
      </p:sp>
    </p:spTree>
    <p:extLst>
      <p:ext uri="{BB962C8B-B14F-4D97-AF65-F5344CB8AC3E}">
        <p14:creationId xmlns:p14="http://schemas.microsoft.com/office/powerpoint/2010/main" val="236135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B7DEB2-0C65-4E0A-9B3E-180DE84D7434}" type="datetime1">
              <a:rPr lang="en-US" smtClean="0"/>
              <a:t>6/11/2019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5" name="Slide Number Placeholder 5"/>
          <p:cNvSpPr>
            <a:spLocks noGrp="1"/>
          </p:cNvSpPr>
          <p:nvPr>
            <p:ph type="sldNum" sz="quarter" idx="12"/>
          </p:nvPr>
        </p:nvSpPr>
        <p:spPr/>
        <p:txBody>
          <a:bodyPr/>
          <a:lstStyle>
            <a:lvl1pPr>
              <a:defRPr/>
            </a:lvl1pPr>
          </a:lstStyle>
          <a:p>
            <a:fld id="{FD7A624C-956D-4D6B-A49E-D6E12E918579}" type="slidenum">
              <a:rPr lang="en-US" altLang="en-US"/>
              <a:pPr/>
              <a:t>‹#›</a:t>
            </a:fld>
            <a:endParaRPr lang="en-US" altLang="en-US"/>
          </a:p>
        </p:txBody>
      </p:sp>
    </p:spTree>
    <p:extLst>
      <p:ext uri="{BB962C8B-B14F-4D97-AF65-F5344CB8AC3E}">
        <p14:creationId xmlns:p14="http://schemas.microsoft.com/office/powerpoint/2010/main" val="229418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F52AB-53A6-41EA-A71F-89C31AF80F63}" type="datetime1">
              <a:rPr lang="en-US" smtClean="0"/>
              <a:t>6/11/2019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4" name="Slide Number Placeholder 5"/>
          <p:cNvSpPr>
            <a:spLocks noGrp="1"/>
          </p:cNvSpPr>
          <p:nvPr>
            <p:ph type="sldNum" sz="quarter" idx="12"/>
          </p:nvPr>
        </p:nvSpPr>
        <p:spPr/>
        <p:txBody>
          <a:bodyPr/>
          <a:lstStyle>
            <a:lvl1pPr>
              <a:defRPr/>
            </a:lvl1pPr>
          </a:lstStyle>
          <a:p>
            <a:fld id="{66AF9778-207D-478F-BC3E-C48947BCE0D8}" type="slidenum">
              <a:rPr lang="en-US" altLang="en-US"/>
              <a:pPr/>
              <a:t>‹#›</a:t>
            </a:fld>
            <a:endParaRPr lang="en-US" altLang="en-US"/>
          </a:p>
        </p:txBody>
      </p:sp>
    </p:spTree>
    <p:extLst>
      <p:ext uri="{BB962C8B-B14F-4D97-AF65-F5344CB8AC3E}">
        <p14:creationId xmlns:p14="http://schemas.microsoft.com/office/powerpoint/2010/main" val="330768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540096-0C3C-4995-BBB1-0858431BAD8D}" type="datetime1">
              <a:rPr lang="en-US" smtClean="0"/>
              <a:t>6/11/2019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62465186-74B9-4E4A-ABED-2CD22CA38949}" type="slidenum">
              <a:rPr lang="en-US" altLang="en-US"/>
              <a:pPr/>
              <a:t>‹#›</a:t>
            </a:fld>
            <a:endParaRPr lang="en-US" altLang="en-US"/>
          </a:p>
        </p:txBody>
      </p:sp>
    </p:spTree>
    <p:extLst>
      <p:ext uri="{BB962C8B-B14F-4D97-AF65-F5344CB8AC3E}">
        <p14:creationId xmlns:p14="http://schemas.microsoft.com/office/powerpoint/2010/main" val="205687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140841-84C5-475A-9F1E-FB695457F4EA}" type="datetime1">
              <a:rPr lang="en-US" smtClean="0"/>
              <a:t>6/11/2019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F2BA106F-E370-4179-BE11-03E87594D3C9}" type="slidenum">
              <a:rPr lang="en-US" altLang="en-US"/>
              <a:pPr/>
              <a:t>‹#›</a:t>
            </a:fld>
            <a:endParaRPr lang="en-US" altLang="en-US"/>
          </a:p>
        </p:txBody>
      </p:sp>
    </p:spTree>
    <p:extLst>
      <p:ext uri="{BB962C8B-B14F-4D97-AF65-F5344CB8AC3E}">
        <p14:creationId xmlns:p14="http://schemas.microsoft.com/office/powerpoint/2010/main" val="153139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CE124-2260-4F60-9552-1A32017C2685}" type="datetime1">
              <a:rPr lang="en-US" smtClean="0"/>
              <a:t>6/11/2019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7778603-2E36-422D-8A53-00EB95B67B02}" type="slidenum">
              <a:rPr lang="en-US" altLang="en-US"/>
              <a:pPr/>
              <a:t>‹#›</a:t>
            </a:fld>
            <a:endParaRPr lang="en-US" altLang="en-US"/>
          </a:p>
        </p:txBody>
      </p:sp>
    </p:spTree>
    <p:extLst>
      <p:ext uri="{BB962C8B-B14F-4D97-AF65-F5344CB8AC3E}">
        <p14:creationId xmlns:p14="http://schemas.microsoft.com/office/powerpoint/2010/main" val="78789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pcs.org.u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s://www.cypcs.org.uk/Content/sccyp/SCCYPResponsive/assets/img/CYPCS-roundel-red.png" TargetMode="External"/><Relationship Id="rId5" Type="http://schemas.openxmlformats.org/officeDocument/2006/relationships/image" Target="../media/image2.png"/><Relationship Id="rId4" Type="http://schemas.openxmlformats.org/officeDocument/2006/relationships/hyperlink" Target="http://www.togetherscotland.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webp"/><Relationship Id="rId7"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https://www.cypcs.org.uk/Content/sccyp/SCCYPResponsive/assets/img/CYPCS-roundel-red.pn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cypcs.org.u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s://www.cypcs.org.uk/Content/sccyp/SCCYPResponsive/assets/img/CYPCS-roundel-red.png" TargetMode="External"/><Relationship Id="rId5" Type="http://schemas.openxmlformats.org/officeDocument/2006/relationships/image" Target="../media/image2.png"/><Relationship Id="rId4" Type="http://schemas.openxmlformats.org/officeDocument/2006/relationships/hyperlink" Target="http://www.togetherscotland.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togetherscotland.org.uk/" TargetMode="External"/><Relationship Id="rId2" Type="http://schemas.openxmlformats.org/officeDocument/2006/relationships/hyperlink" Target="http://www.cypcs.org.uk/"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www.togetherscotland.org.uk/" TargetMode="External"/><Relationship Id="rId2" Type="http://schemas.openxmlformats.org/officeDocument/2006/relationships/hyperlink" Target="http://www.cypcs.org.u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togetherscotland.org.uk/" TargetMode="External"/><Relationship Id="rId4" Type="http://schemas.openxmlformats.org/officeDocument/2006/relationships/hyperlink" Target="http://www.cypcs.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togetherscotland.org.uk/" TargetMode="External"/><Relationship Id="rId4" Type="http://schemas.openxmlformats.org/officeDocument/2006/relationships/hyperlink" Target="http://www.cypc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togetherscotland.org.uk/" TargetMode="External"/><Relationship Id="rId4" Type="http://schemas.openxmlformats.org/officeDocument/2006/relationships/hyperlink" Target="http://www.cypcs.org.u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togetherscotland.org.uk/" TargetMode="External"/><Relationship Id="rId4" Type="http://schemas.openxmlformats.org/officeDocument/2006/relationships/hyperlink" Target="http://www.cypcs.org.u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167864" y="2425242"/>
            <a:ext cx="10072687" cy="781050"/>
          </a:xfrm>
        </p:spPr>
        <p:txBody>
          <a:bodyPr/>
          <a:lstStyle/>
          <a:p>
            <a:r>
              <a:rPr lang="en-GB" sz="2800" b="1" dirty="0">
                <a:solidFill>
                  <a:schemeClr val="tx2"/>
                </a:solidFill>
                <a:latin typeface="Cambria" panose="02040503050406030204" pitchFamily="18" charset="0"/>
              </a:rPr>
              <a:t>Recent developments in children’s human rights – </a:t>
            </a:r>
          </a:p>
          <a:p>
            <a:r>
              <a:rPr lang="en-GB" sz="2800" b="1" dirty="0">
                <a:solidFill>
                  <a:schemeClr val="tx2"/>
                </a:solidFill>
                <a:latin typeface="Cambria" panose="02040503050406030204" pitchFamily="18" charset="0"/>
              </a:rPr>
              <a:t>what does this mean for social work? </a:t>
            </a:r>
          </a:p>
        </p:txBody>
      </p:sp>
      <p:pic>
        <p:nvPicPr>
          <p:cNvPr id="2051" name="Picture 2" descr="C:\Users\Juliet\AppData\Local\Microsoft\Windows\Temporary Internet Files\Content.Outlook\FIBX504O\togeth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451" y="222045"/>
            <a:ext cx="2019188" cy="19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p:nvSpPr>
        <p:spPr bwMode="auto">
          <a:xfrm>
            <a:off x="2387600" y="4007117"/>
            <a:ext cx="7416800" cy="1538883"/>
          </a:xfrm>
          <a:prstGeom prst="rect">
            <a:avLst/>
          </a:prstGeom>
          <a:noFill/>
          <a:ln w="9525">
            <a:noFill/>
            <a:miter lim="800000"/>
            <a:headEnd/>
            <a:tailEnd/>
          </a:ln>
        </p:spPr>
        <p:txBody>
          <a:bodyPr anchor="ctr">
            <a:spAutoFit/>
          </a:bodyPr>
          <a:lstStyle/>
          <a:p>
            <a:pPr algn="ctr">
              <a:defRPr/>
            </a:pPr>
            <a:r>
              <a:rPr lang="en-GB" i="1" dirty="0">
                <a:solidFill>
                  <a:schemeClr val="tx1">
                    <a:lumMod val="75000"/>
                    <a:lumOff val="25000"/>
                  </a:schemeClr>
                </a:solidFill>
                <a:latin typeface="Calibri" pitchFamily="34" charset="0"/>
                <a:ea typeface="Calibri" pitchFamily="34" charset="0"/>
                <a:cs typeface="Times New Roman" pitchFamily="18" charset="0"/>
              </a:rPr>
              <a:t>Wednesday 12</a:t>
            </a:r>
            <a:r>
              <a:rPr lang="en-GB" i="1" baseline="30000" dirty="0">
                <a:solidFill>
                  <a:schemeClr val="tx1">
                    <a:lumMod val="75000"/>
                    <a:lumOff val="25000"/>
                  </a:schemeClr>
                </a:solidFill>
                <a:latin typeface="Calibri" pitchFamily="34" charset="0"/>
                <a:ea typeface="Calibri" pitchFamily="34" charset="0"/>
                <a:cs typeface="Times New Roman" pitchFamily="18" charset="0"/>
              </a:rPr>
              <a:t>th</a:t>
            </a:r>
            <a:r>
              <a:rPr lang="en-GB" i="1" dirty="0">
                <a:solidFill>
                  <a:schemeClr val="tx1">
                    <a:lumMod val="75000"/>
                    <a:lumOff val="25000"/>
                  </a:schemeClr>
                </a:solidFill>
                <a:latin typeface="Calibri" pitchFamily="34" charset="0"/>
                <a:ea typeface="Calibri" pitchFamily="34" charset="0"/>
                <a:cs typeface="Times New Roman" pitchFamily="18" charset="0"/>
              </a:rPr>
              <a:t> June 2019</a:t>
            </a:r>
          </a:p>
          <a:p>
            <a:pPr algn="ctr">
              <a:defRPr/>
            </a:pPr>
            <a:endParaRPr lang="en-US" dirty="0">
              <a:solidFill>
                <a:schemeClr val="tx1">
                  <a:lumMod val="75000"/>
                  <a:lumOff val="25000"/>
                </a:schemeClr>
              </a:solidFill>
              <a:latin typeface="Calibri" pitchFamily="34" charset="0"/>
              <a:ea typeface="Calibri" pitchFamily="34" charset="0"/>
              <a:cs typeface="Times New Roman" pitchFamily="18" charset="0"/>
            </a:endParaRPr>
          </a:p>
          <a:p>
            <a:pPr algn="ctr">
              <a:defRPr/>
            </a:pPr>
            <a:endParaRPr lang="en-US" dirty="0">
              <a:solidFill>
                <a:schemeClr val="tx1">
                  <a:lumMod val="75000"/>
                  <a:lumOff val="25000"/>
                </a:schemeClr>
              </a:solidFill>
              <a:latin typeface="Calibri" pitchFamily="34" charset="0"/>
              <a:ea typeface="Calibri" pitchFamily="34" charset="0"/>
              <a:cs typeface="Times New Roman" pitchFamily="18" charset="0"/>
            </a:endParaRPr>
          </a:p>
          <a:p>
            <a:pPr algn="ctr" eaLnBrk="0" hangingPunct="0">
              <a:defRPr/>
            </a:pPr>
            <a:r>
              <a:rPr lang="en-GB" sz="2000" dirty="0">
                <a:solidFill>
                  <a:schemeClr val="tx1">
                    <a:lumMod val="75000"/>
                    <a:lumOff val="25000"/>
                  </a:schemeClr>
                </a:solidFill>
                <a:latin typeface="+mj-lt"/>
                <a:ea typeface="Calibri" pitchFamily="34" charset="0"/>
                <a:cs typeface="Times New Roman" pitchFamily="18" charset="0"/>
              </a:rPr>
              <a:t>Juliet Harris, Director, Together (Scottish Alliance for Children’s Rights)</a:t>
            </a:r>
          </a:p>
          <a:p>
            <a:pPr algn="ctr" eaLnBrk="0" hangingPunct="0">
              <a:defRPr/>
            </a:pPr>
            <a:r>
              <a:rPr lang="en-GB" sz="2000" dirty="0">
                <a:solidFill>
                  <a:schemeClr val="tx1">
                    <a:lumMod val="75000"/>
                    <a:lumOff val="25000"/>
                  </a:schemeClr>
                </a:solidFill>
                <a:latin typeface="+mj-lt"/>
                <a:ea typeface="Calibri" pitchFamily="34" charset="0"/>
                <a:cs typeface="Times New Roman" pitchFamily="18" charset="0"/>
              </a:rPr>
              <a:t>Bruce Adamson, Children and Young People’s Commissioner Scotland</a:t>
            </a:r>
          </a:p>
        </p:txBody>
      </p:sp>
      <p:sp>
        <p:nvSpPr>
          <p:cNvPr id="2" name="Footer Placeholder 1"/>
          <p:cNvSpPr>
            <a:spLocks noGrp="1"/>
          </p:cNvSpPr>
          <p:nvPr>
            <p:ph type="ftr" sz="quarter" idx="11"/>
          </p:nvPr>
        </p:nvSpPr>
        <p:spPr>
          <a:xfrm>
            <a:off x="3298825" y="6346826"/>
            <a:ext cx="5435600" cy="365125"/>
          </a:xfrm>
        </p:spPr>
        <p:txBody>
          <a:bodyPr/>
          <a:lstStyle/>
          <a:p>
            <a:pPr>
              <a:defRPr/>
            </a:pPr>
            <a:r>
              <a:rPr lang="en-GB" dirty="0"/>
              <a:t>Websites: </a:t>
            </a:r>
            <a:r>
              <a:rPr lang="en-GB" dirty="0">
                <a:hlinkClick r:id="rId3"/>
              </a:rPr>
              <a:t>www.cypcs.org.uk</a:t>
            </a:r>
            <a:r>
              <a:rPr lang="en-GB" dirty="0"/>
              <a:t>  </a:t>
            </a:r>
            <a:r>
              <a:rPr lang="en-GB" dirty="0">
                <a:hlinkClick r:id="rId4"/>
              </a:rPr>
              <a:t>www.togetherscotland.org.uk</a:t>
            </a:r>
            <a:r>
              <a:rPr lang="en-GB" dirty="0"/>
              <a:t> </a:t>
            </a:r>
          </a:p>
          <a:p>
            <a:pPr>
              <a:defRPr/>
            </a:pPr>
            <a:r>
              <a:rPr lang="en-GB" dirty="0"/>
              <a:t>Follow us on Twitter!  @</a:t>
            </a:r>
            <a:r>
              <a:rPr lang="en-GB" dirty="0" err="1"/>
              <a:t>cypcs</a:t>
            </a:r>
            <a:r>
              <a:rPr lang="en-GB" dirty="0"/>
              <a:t> @</a:t>
            </a:r>
            <a:r>
              <a:rPr lang="en-GB" dirty="0" err="1"/>
              <a:t>together_sacr</a:t>
            </a:r>
            <a:endParaRPr lang="en-US" dirty="0"/>
          </a:p>
        </p:txBody>
      </p:sp>
      <p:pic>
        <p:nvPicPr>
          <p:cNvPr id="6" name="Picture 5" descr="SCCYP logo">
            <a:extLst>
              <a:ext uri="{FF2B5EF4-FFF2-40B4-BE49-F238E27FC236}">
                <a16:creationId xmlns:a16="http://schemas.microsoft.com/office/drawing/2014/main" id="{C1B8BB32-B0AB-4D45-80B9-E4EE28B14083}"/>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58803" y="522550"/>
            <a:ext cx="1418123" cy="1392877"/>
          </a:xfrm>
          <a:prstGeom prst="rect">
            <a:avLst/>
          </a:prstGeom>
          <a:noFill/>
          <a:ln>
            <a:noFill/>
          </a:ln>
        </p:spPr>
      </p:pic>
    </p:spTree>
    <p:extLst>
      <p:ext uri="{BB962C8B-B14F-4D97-AF65-F5344CB8AC3E}">
        <p14:creationId xmlns:p14="http://schemas.microsoft.com/office/powerpoint/2010/main" val="4220506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67CD7-F6A8-4268-AACB-A9439C67AFC5}"/>
              </a:ext>
            </a:extLst>
          </p:cNvPr>
          <p:cNvPicPr>
            <a:picLocks noChangeAspect="1"/>
          </p:cNvPicPr>
          <p:nvPr/>
        </p:nvPicPr>
        <p:blipFill rotWithShape="1">
          <a:blip r:embed="rId3">
            <a:extLst>
              <a:ext uri="{28A0092B-C50C-407E-A947-70E740481C1C}">
                <a14:useLocalDpi xmlns:a14="http://schemas.microsoft.com/office/drawing/2010/main" val="0"/>
              </a:ext>
            </a:extLst>
          </a:blip>
          <a:srcRect l="24628" r="25578"/>
          <a:stretch/>
        </p:blipFill>
        <p:spPr>
          <a:xfrm>
            <a:off x="6310963" y="571500"/>
            <a:ext cx="5881037" cy="5715000"/>
          </a:xfrm>
          <a:prstGeom prst="rect">
            <a:avLst/>
          </a:prstGeom>
        </p:spPr>
      </p:pic>
      <p:sp>
        <p:nvSpPr>
          <p:cNvPr id="7" name="Rectangle 6">
            <a:extLst>
              <a:ext uri="{FF2B5EF4-FFF2-40B4-BE49-F238E27FC236}">
                <a16:creationId xmlns:a16="http://schemas.microsoft.com/office/drawing/2014/main" id="{AE4F0014-642E-4D93-B924-E3FEF0C5ABF1}"/>
              </a:ext>
            </a:extLst>
          </p:cNvPr>
          <p:cNvSpPr/>
          <p:nvPr/>
        </p:nvSpPr>
        <p:spPr>
          <a:xfrm>
            <a:off x="425931" y="1822618"/>
            <a:ext cx="4805611" cy="523220"/>
          </a:xfrm>
          <a:prstGeom prst="rect">
            <a:avLst/>
          </a:prstGeom>
        </p:spPr>
        <p:txBody>
          <a:bodyPr wrap="non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A final word from children…</a:t>
            </a:r>
          </a:p>
        </p:txBody>
      </p:sp>
      <p:sp>
        <p:nvSpPr>
          <p:cNvPr id="8" name="Rectangle 7">
            <a:extLst>
              <a:ext uri="{FF2B5EF4-FFF2-40B4-BE49-F238E27FC236}">
                <a16:creationId xmlns:a16="http://schemas.microsoft.com/office/drawing/2014/main" id="{6FF985DD-6183-4B55-9DE9-7FFA40F87F8C}"/>
              </a:ext>
            </a:extLst>
          </p:cNvPr>
          <p:cNvSpPr/>
          <p:nvPr/>
        </p:nvSpPr>
        <p:spPr>
          <a:xfrm>
            <a:off x="429970" y="2941971"/>
            <a:ext cx="5662294" cy="830997"/>
          </a:xfrm>
          <a:prstGeom prst="rect">
            <a:avLst/>
          </a:prstGeom>
        </p:spPr>
        <p:txBody>
          <a:bodyPr wrap="square">
            <a:spAutoFit/>
          </a:bodyPr>
          <a:lstStyle/>
          <a:p>
            <a:r>
              <a:rPr lang="en-GB" sz="2400" dirty="0"/>
              <a:t>"I think all social workers should be able to make slime with you!" 	(MCP, 10) </a:t>
            </a:r>
          </a:p>
        </p:txBody>
      </p:sp>
      <p:pic>
        <p:nvPicPr>
          <p:cNvPr id="10" name="Picture 9" descr="A close up of a logo&#10;&#10;Description automatically generated">
            <a:extLst>
              <a:ext uri="{FF2B5EF4-FFF2-40B4-BE49-F238E27FC236}">
                <a16:creationId xmlns:a16="http://schemas.microsoft.com/office/drawing/2014/main" id="{D9BDBB0F-560B-4FD6-983F-78EFE5124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286" y="5831687"/>
            <a:ext cx="1652752" cy="646096"/>
          </a:xfrm>
          <a:prstGeom prst="rect">
            <a:avLst/>
          </a:prstGeom>
        </p:spPr>
      </p:pic>
      <p:pic>
        <p:nvPicPr>
          <p:cNvPr id="12" name="Picture 11" descr="SCCYP logo">
            <a:extLst>
              <a:ext uri="{FF2B5EF4-FFF2-40B4-BE49-F238E27FC236}">
                <a16:creationId xmlns:a16="http://schemas.microsoft.com/office/drawing/2014/main" id="{3CD47C00-F611-4F11-80A0-89D67446CFF7}"/>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85549" y="5640404"/>
            <a:ext cx="975362" cy="957093"/>
          </a:xfrm>
          <a:prstGeom prst="rect">
            <a:avLst/>
          </a:prstGeom>
          <a:noFill/>
          <a:ln>
            <a:noFill/>
          </a:ln>
        </p:spPr>
      </p:pic>
      <p:pic>
        <p:nvPicPr>
          <p:cNvPr id="13" name="Picture 2" descr="C:\Users\Juliet\AppData\Local\Microsoft\Windows\Temporary Internet Files\Content.Outlook\FIBX504O\together_logo.jpg">
            <a:extLst>
              <a:ext uri="{FF2B5EF4-FFF2-40B4-BE49-F238E27FC236}">
                <a16:creationId xmlns:a16="http://schemas.microsoft.com/office/drawing/2014/main" id="{B3830A4B-B786-4FF7-960A-F09FCC52D5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024" y="5488455"/>
            <a:ext cx="1330703" cy="126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8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167864" y="2425242"/>
            <a:ext cx="10072687" cy="781050"/>
          </a:xfrm>
        </p:spPr>
        <p:txBody>
          <a:bodyPr/>
          <a:lstStyle/>
          <a:p>
            <a:r>
              <a:rPr lang="en-GB" sz="2800" b="1" dirty="0">
                <a:solidFill>
                  <a:schemeClr val="tx2"/>
                </a:solidFill>
                <a:latin typeface="Cambria" panose="02040503050406030204" pitchFamily="18" charset="0"/>
              </a:rPr>
              <a:t>Recent developments in children’s human rights – </a:t>
            </a:r>
          </a:p>
          <a:p>
            <a:r>
              <a:rPr lang="en-GB" sz="2800" b="1" dirty="0">
                <a:solidFill>
                  <a:schemeClr val="tx2"/>
                </a:solidFill>
                <a:latin typeface="Cambria" panose="02040503050406030204" pitchFamily="18" charset="0"/>
              </a:rPr>
              <a:t>what does this mean for social work? </a:t>
            </a:r>
          </a:p>
        </p:txBody>
      </p:sp>
      <p:pic>
        <p:nvPicPr>
          <p:cNvPr id="2051" name="Picture 2" descr="C:\Users\Juliet\AppData\Local\Microsoft\Windows\Temporary Internet Files\Content.Outlook\FIBX504O\togeth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451" y="222045"/>
            <a:ext cx="2019188" cy="19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p:nvSpPr>
        <p:spPr bwMode="auto">
          <a:xfrm>
            <a:off x="2387600" y="4007117"/>
            <a:ext cx="7416800" cy="1538883"/>
          </a:xfrm>
          <a:prstGeom prst="rect">
            <a:avLst/>
          </a:prstGeom>
          <a:noFill/>
          <a:ln w="9525">
            <a:noFill/>
            <a:miter lim="800000"/>
            <a:headEnd/>
            <a:tailEnd/>
          </a:ln>
        </p:spPr>
        <p:txBody>
          <a:bodyPr anchor="ctr">
            <a:spAutoFit/>
          </a:bodyPr>
          <a:lstStyle/>
          <a:p>
            <a:pPr algn="ctr">
              <a:defRPr/>
            </a:pPr>
            <a:r>
              <a:rPr lang="en-GB" i="1" dirty="0">
                <a:solidFill>
                  <a:schemeClr val="tx1">
                    <a:lumMod val="75000"/>
                    <a:lumOff val="25000"/>
                  </a:schemeClr>
                </a:solidFill>
                <a:latin typeface="Calibri" pitchFamily="34" charset="0"/>
                <a:ea typeface="Calibri" pitchFamily="34" charset="0"/>
                <a:cs typeface="Times New Roman" pitchFamily="18" charset="0"/>
              </a:rPr>
              <a:t>Wednesday 12</a:t>
            </a:r>
            <a:r>
              <a:rPr lang="en-GB" i="1" baseline="30000" dirty="0">
                <a:solidFill>
                  <a:schemeClr val="tx1">
                    <a:lumMod val="75000"/>
                    <a:lumOff val="25000"/>
                  </a:schemeClr>
                </a:solidFill>
                <a:latin typeface="Calibri" pitchFamily="34" charset="0"/>
                <a:ea typeface="Calibri" pitchFamily="34" charset="0"/>
                <a:cs typeface="Times New Roman" pitchFamily="18" charset="0"/>
              </a:rPr>
              <a:t>th</a:t>
            </a:r>
            <a:r>
              <a:rPr lang="en-GB" i="1" dirty="0">
                <a:solidFill>
                  <a:schemeClr val="tx1">
                    <a:lumMod val="75000"/>
                    <a:lumOff val="25000"/>
                  </a:schemeClr>
                </a:solidFill>
                <a:latin typeface="Calibri" pitchFamily="34" charset="0"/>
                <a:ea typeface="Calibri" pitchFamily="34" charset="0"/>
                <a:cs typeface="Times New Roman" pitchFamily="18" charset="0"/>
              </a:rPr>
              <a:t> June 2019</a:t>
            </a:r>
          </a:p>
          <a:p>
            <a:pPr algn="ctr">
              <a:defRPr/>
            </a:pPr>
            <a:endParaRPr lang="en-US" dirty="0">
              <a:solidFill>
                <a:schemeClr val="tx1">
                  <a:lumMod val="75000"/>
                  <a:lumOff val="25000"/>
                </a:schemeClr>
              </a:solidFill>
              <a:latin typeface="Calibri" pitchFamily="34" charset="0"/>
              <a:ea typeface="Calibri" pitchFamily="34" charset="0"/>
              <a:cs typeface="Times New Roman" pitchFamily="18" charset="0"/>
            </a:endParaRPr>
          </a:p>
          <a:p>
            <a:pPr algn="ctr">
              <a:defRPr/>
            </a:pPr>
            <a:endParaRPr lang="en-US" dirty="0">
              <a:solidFill>
                <a:schemeClr val="tx1">
                  <a:lumMod val="75000"/>
                  <a:lumOff val="25000"/>
                </a:schemeClr>
              </a:solidFill>
              <a:latin typeface="Calibri" pitchFamily="34" charset="0"/>
              <a:ea typeface="Calibri" pitchFamily="34" charset="0"/>
              <a:cs typeface="Times New Roman" pitchFamily="18" charset="0"/>
            </a:endParaRPr>
          </a:p>
          <a:p>
            <a:pPr algn="ctr" eaLnBrk="0" hangingPunct="0">
              <a:defRPr/>
            </a:pPr>
            <a:r>
              <a:rPr lang="en-GB" sz="2000" dirty="0">
                <a:solidFill>
                  <a:schemeClr val="tx1">
                    <a:lumMod val="75000"/>
                    <a:lumOff val="25000"/>
                  </a:schemeClr>
                </a:solidFill>
                <a:latin typeface="+mj-lt"/>
                <a:ea typeface="Calibri" pitchFamily="34" charset="0"/>
                <a:cs typeface="Times New Roman" pitchFamily="18" charset="0"/>
              </a:rPr>
              <a:t>Juliet Harris, Director, Together (Scottish Alliance for Children’s Rights)</a:t>
            </a:r>
          </a:p>
          <a:p>
            <a:pPr algn="ctr" eaLnBrk="0" hangingPunct="0">
              <a:defRPr/>
            </a:pPr>
            <a:r>
              <a:rPr lang="en-GB" sz="2000" dirty="0">
                <a:solidFill>
                  <a:schemeClr val="tx1">
                    <a:lumMod val="75000"/>
                    <a:lumOff val="25000"/>
                  </a:schemeClr>
                </a:solidFill>
                <a:latin typeface="+mj-lt"/>
                <a:ea typeface="Calibri" pitchFamily="34" charset="0"/>
                <a:cs typeface="Times New Roman" pitchFamily="18" charset="0"/>
              </a:rPr>
              <a:t>Bruce Adamson, Children and Young People’s Commissioner Scotland</a:t>
            </a:r>
          </a:p>
        </p:txBody>
      </p:sp>
      <p:sp>
        <p:nvSpPr>
          <p:cNvPr id="2" name="Footer Placeholder 1"/>
          <p:cNvSpPr>
            <a:spLocks noGrp="1"/>
          </p:cNvSpPr>
          <p:nvPr>
            <p:ph type="ftr" sz="quarter" idx="11"/>
          </p:nvPr>
        </p:nvSpPr>
        <p:spPr>
          <a:xfrm>
            <a:off x="3298825" y="6346826"/>
            <a:ext cx="5435600" cy="365125"/>
          </a:xfrm>
        </p:spPr>
        <p:txBody>
          <a:bodyPr/>
          <a:lstStyle/>
          <a:p>
            <a:pPr>
              <a:defRPr/>
            </a:pPr>
            <a:r>
              <a:rPr lang="en-GB" dirty="0"/>
              <a:t>Websites: </a:t>
            </a:r>
            <a:r>
              <a:rPr lang="en-GB" dirty="0">
                <a:hlinkClick r:id="rId3"/>
              </a:rPr>
              <a:t>www.cypcs.org.uk</a:t>
            </a:r>
            <a:r>
              <a:rPr lang="en-GB" dirty="0"/>
              <a:t>  </a:t>
            </a:r>
            <a:r>
              <a:rPr lang="en-GB" dirty="0">
                <a:hlinkClick r:id="rId4"/>
              </a:rPr>
              <a:t>www.togetherscotland.org.uk</a:t>
            </a:r>
            <a:r>
              <a:rPr lang="en-GB" dirty="0"/>
              <a:t> </a:t>
            </a:r>
          </a:p>
          <a:p>
            <a:pPr>
              <a:defRPr/>
            </a:pPr>
            <a:r>
              <a:rPr lang="en-GB" dirty="0"/>
              <a:t>Follow us on Twitter!  @</a:t>
            </a:r>
            <a:r>
              <a:rPr lang="en-GB" dirty="0" err="1"/>
              <a:t>cypcs</a:t>
            </a:r>
            <a:r>
              <a:rPr lang="en-GB" dirty="0"/>
              <a:t> @</a:t>
            </a:r>
            <a:r>
              <a:rPr lang="en-GB" dirty="0" err="1"/>
              <a:t>together_sacr</a:t>
            </a:r>
            <a:endParaRPr lang="en-US" dirty="0"/>
          </a:p>
        </p:txBody>
      </p:sp>
      <p:pic>
        <p:nvPicPr>
          <p:cNvPr id="6" name="Picture 5" descr="SCCYP logo">
            <a:extLst>
              <a:ext uri="{FF2B5EF4-FFF2-40B4-BE49-F238E27FC236}">
                <a16:creationId xmlns:a16="http://schemas.microsoft.com/office/drawing/2014/main" id="{C1B8BB32-B0AB-4D45-80B9-E4EE28B14083}"/>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58803" y="522550"/>
            <a:ext cx="1418123" cy="1392877"/>
          </a:xfrm>
          <a:prstGeom prst="rect">
            <a:avLst/>
          </a:prstGeom>
          <a:noFill/>
          <a:ln>
            <a:noFill/>
          </a:ln>
        </p:spPr>
      </p:pic>
    </p:spTree>
    <p:extLst>
      <p:ext uri="{BB962C8B-B14F-4D97-AF65-F5344CB8AC3E}">
        <p14:creationId xmlns:p14="http://schemas.microsoft.com/office/powerpoint/2010/main" val="257709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98825" y="6346826"/>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2">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3">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
        <p:nvSpPr>
          <p:cNvPr id="4" name="Rectangle 3">
            <a:extLst>
              <a:ext uri="{FF2B5EF4-FFF2-40B4-BE49-F238E27FC236}">
                <a16:creationId xmlns:a16="http://schemas.microsoft.com/office/drawing/2014/main" id="{4298DC2A-0EBF-47E9-A4EB-D3FC2593291E}"/>
              </a:ext>
            </a:extLst>
          </p:cNvPr>
          <p:cNvSpPr/>
          <p:nvPr/>
        </p:nvSpPr>
        <p:spPr>
          <a:xfrm>
            <a:off x="490888" y="1997839"/>
            <a:ext cx="5605112" cy="4093428"/>
          </a:xfrm>
          <a:prstGeom prst="rect">
            <a:avLst/>
          </a:prstGeom>
        </p:spPr>
        <p:txBody>
          <a:bodyPr wrap="square">
            <a:spAutoFit/>
          </a:bodyPr>
          <a:lstStyle/>
          <a:p>
            <a:pPr>
              <a:defRPr/>
            </a:pPr>
            <a:r>
              <a:rPr lang="en-GB" sz="2000" dirty="0">
                <a:solidFill>
                  <a:schemeClr val="tx1">
                    <a:lumMod val="75000"/>
                    <a:lumOff val="25000"/>
                  </a:schemeClr>
                </a:solidFill>
              </a:rPr>
              <a:t>“…the family, as the fundamental group of society and the natural environment for the growth and wellbeing of all its members and particularly children, should be afforded the necessary protection and assistance so that it can fully assume its responsibilities within the community…</a:t>
            </a:r>
          </a:p>
          <a:p>
            <a:pPr>
              <a:defRPr/>
            </a:pPr>
            <a:endParaRPr lang="en-GB" sz="2000" dirty="0">
              <a:solidFill>
                <a:schemeClr val="tx1">
                  <a:lumMod val="75000"/>
                  <a:lumOff val="25000"/>
                </a:schemeClr>
              </a:solidFill>
            </a:endParaRPr>
          </a:p>
          <a:p>
            <a:pPr>
              <a:defRPr/>
            </a:pPr>
            <a:r>
              <a:rPr lang="en-GB" sz="2000" dirty="0">
                <a:solidFill>
                  <a:schemeClr val="tx1">
                    <a:lumMod val="75000"/>
                    <a:lumOff val="25000"/>
                  </a:schemeClr>
                </a:solidFill>
              </a:rPr>
              <a:t>..recognising that the child, for the full and harmonious development of his or her personality, should grow up in a family environment, in an atmosphere of happiness, love and understanding”.			</a:t>
            </a:r>
          </a:p>
          <a:p>
            <a:pPr>
              <a:defRPr/>
            </a:pPr>
            <a:r>
              <a:rPr lang="en-GB" sz="2000" i="1" dirty="0">
                <a:solidFill>
                  <a:schemeClr val="tx1">
                    <a:lumMod val="75000"/>
                    <a:lumOff val="25000"/>
                  </a:schemeClr>
                </a:solidFill>
              </a:rPr>
              <a:t>			UNCRC Preamble</a:t>
            </a:r>
          </a:p>
        </p:txBody>
      </p:sp>
      <p:pic>
        <p:nvPicPr>
          <p:cNvPr id="9" name="Picture 8">
            <a:extLst>
              <a:ext uri="{FF2B5EF4-FFF2-40B4-BE49-F238E27FC236}">
                <a16:creationId xmlns:a16="http://schemas.microsoft.com/office/drawing/2014/main" id="{B569E38E-2838-4667-AE39-1F5493101569}"/>
              </a:ext>
            </a:extLst>
          </p:cNvPr>
          <p:cNvPicPr>
            <a:picLocks noChangeAspect="1"/>
          </p:cNvPicPr>
          <p:nvPr/>
        </p:nvPicPr>
        <p:blipFill rotWithShape="1">
          <a:blip r:embed="rId4">
            <a:extLst>
              <a:ext uri="{28A0092B-C50C-407E-A947-70E740481C1C}">
                <a14:useLocalDpi xmlns:a14="http://schemas.microsoft.com/office/drawing/2010/main" val="0"/>
              </a:ext>
            </a:extLst>
          </a:blip>
          <a:srcRect l="31441" t="35381" r="28816" b="29082"/>
          <a:stretch/>
        </p:blipFill>
        <p:spPr>
          <a:xfrm>
            <a:off x="6352219" y="639697"/>
            <a:ext cx="5839781" cy="5221704"/>
          </a:xfrm>
          <a:prstGeom prst="rect">
            <a:avLst/>
          </a:prstGeom>
        </p:spPr>
      </p:pic>
      <p:sp>
        <p:nvSpPr>
          <p:cNvPr id="10" name="Rectangle 9">
            <a:extLst>
              <a:ext uri="{FF2B5EF4-FFF2-40B4-BE49-F238E27FC236}">
                <a16:creationId xmlns:a16="http://schemas.microsoft.com/office/drawing/2014/main" id="{05AAF9D5-F184-4393-B195-53FACEE320B2}"/>
              </a:ext>
            </a:extLst>
          </p:cNvPr>
          <p:cNvSpPr/>
          <p:nvPr/>
        </p:nvSpPr>
        <p:spPr>
          <a:xfrm>
            <a:off x="604951" y="639697"/>
            <a:ext cx="4676986" cy="954107"/>
          </a:xfrm>
          <a:prstGeom prst="rect">
            <a:avLst/>
          </a:prstGeom>
          <a:solidFill>
            <a:schemeClr val="bg1"/>
          </a:solidFill>
        </p:spPr>
        <p:txBody>
          <a:bodyPr wrap="non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UN Convention on the</a:t>
            </a:r>
            <a:br>
              <a:rPr lang="en-GB" sz="2800" b="1" dirty="0">
                <a:solidFill>
                  <a:srgbClr val="1F497D"/>
                </a:solidFill>
                <a:latin typeface="Cambria" panose="02040503050406030204" pitchFamily="18" charset="0"/>
                <a:cs typeface="Arial" charset="0"/>
              </a:rPr>
            </a:br>
            <a:r>
              <a:rPr lang="en-GB" sz="2800" b="1" dirty="0">
                <a:solidFill>
                  <a:srgbClr val="1F497D"/>
                </a:solidFill>
                <a:latin typeface="Cambria" panose="02040503050406030204" pitchFamily="18" charset="0"/>
                <a:cs typeface="Arial" charset="0"/>
              </a:rPr>
              <a:t>Rights of the Child (UNCRC)</a:t>
            </a:r>
          </a:p>
        </p:txBody>
      </p:sp>
    </p:spTree>
    <p:extLst>
      <p:ext uri="{BB962C8B-B14F-4D97-AF65-F5344CB8AC3E}">
        <p14:creationId xmlns:p14="http://schemas.microsoft.com/office/powerpoint/2010/main" val="395222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298825" y="6346826"/>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2">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3">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05AAF9D5-F184-4393-B195-53FACEE320B2}"/>
              </a:ext>
            </a:extLst>
          </p:cNvPr>
          <p:cNvSpPr/>
          <p:nvPr/>
        </p:nvSpPr>
        <p:spPr>
          <a:xfrm>
            <a:off x="2053768" y="312339"/>
            <a:ext cx="8504637" cy="523220"/>
          </a:xfrm>
          <a:prstGeom prst="rect">
            <a:avLst/>
          </a:prstGeom>
          <a:solidFill>
            <a:schemeClr val="bg1"/>
          </a:solidFill>
        </p:spPr>
        <p:txBody>
          <a:bodyPr wrap="non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What children tell us about their social workers…</a:t>
            </a:r>
          </a:p>
        </p:txBody>
      </p:sp>
      <p:sp>
        <p:nvSpPr>
          <p:cNvPr id="6" name="Speech Bubble: Oval 5">
            <a:extLst>
              <a:ext uri="{FF2B5EF4-FFF2-40B4-BE49-F238E27FC236}">
                <a16:creationId xmlns:a16="http://schemas.microsoft.com/office/drawing/2014/main" id="{C78F3B88-9507-4C54-8B8C-06326CF9384C}"/>
              </a:ext>
            </a:extLst>
          </p:cNvPr>
          <p:cNvSpPr/>
          <p:nvPr/>
        </p:nvSpPr>
        <p:spPr>
          <a:xfrm>
            <a:off x="825910" y="1333500"/>
            <a:ext cx="3677264" cy="1861183"/>
          </a:xfrm>
          <a:prstGeom prst="wedgeEllipseCallout">
            <a:avLst>
              <a:gd name="adj1" fmla="val 27580"/>
              <a:gd name="adj2" fmla="val 6143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ts val="450"/>
              </a:spcAft>
            </a:pPr>
            <a:r>
              <a:rPr lang="en-GB" dirty="0"/>
              <a:t>“I love my social worker because she listens to me and she is very nice”</a:t>
            </a:r>
          </a:p>
          <a:p>
            <a:pPr algn="ctr" fontAlgn="base">
              <a:spcBef>
                <a:spcPct val="0"/>
              </a:spcBef>
              <a:spcAft>
                <a:spcPts val="450"/>
              </a:spcAft>
            </a:pPr>
            <a:r>
              <a:rPr lang="en-GB" dirty="0"/>
              <a:t>(MCP, 10)</a:t>
            </a:r>
            <a:endParaRPr lang="en-GB" sz="1400" dirty="0">
              <a:ea typeface="Calibri" panose="020F0502020204030204" pitchFamily="34"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50C6A386-F802-4102-B9BE-DF964E9E4947}"/>
              </a:ext>
            </a:extLst>
          </p:cNvPr>
          <p:cNvSpPr/>
          <p:nvPr/>
        </p:nvSpPr>
        <p:spPr>
          <a:xfrm>
            <a:off x="8863158" y="1239178"/>
            <a:ext cx="2979797" cy="2189822"/>
          </a:xfrm>
          <a:prstGeom prst="wedgeEllipseCallout">
            <a:avLst>
              <a:gd name="adj1" fmla="val -51725"/>
              <a:gd name="adj2" fmla="val 4445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ts val="450"/>
              </a:spcAft>
            </a:pPr>
            <a:r>
              <a:rPr lang="en-GB" dirty="0"/>
              <a:t>"I like it when my social worker makes me laugh and tells me a good joke" </a:t>
            </a:r>
          </a:p>
          <a:p>
            <a:pPr algn="ctr" fontAlgn="base">
              <a:spcBef>
                <a:spcPct val="0"/>
              </a:spcBef>
              <a:spcAft>
                <a:spcPts val="450"/>
              </a:spcAft>
            </a:pPr>
            <a:r>
              <a:rPr lang="en-GB" dirty="0"/>
              <a:t>(MCP, 11) </a:t>
            </a:r>
            <a:endParaRPr lang="en-GB" sz="1600" dirty="0">
              <a:ea typeface="Calibri" panose="020F0502020204030204" pitchFamily="34" charset="0"/>
              <a:cs typeface="Times New Roman" panose="02020603050405020304" pitchFamily="18" charset="0"/>
            </a:endParaRPr>
          </a:p>
        </p:txBody>
      </p:sp>
      <p:sp>
        <p:nvSpPr>
          <p:cNvPr id="8" name="Speech Bubble: Oval 7">
            <a:extLst>
              <a:ext uri="{FF2B5EF4-FFF2-40B4-BE49-F238E27FC236}">
                <a16:creationId xmlns:a16="http://schemas.microsoft.com/office/drawing/2014/main" id="{B50E7629-EBD2-432A-9BD6-122E12B65899}"/>
              </a:ext>
            </a:extLst>
          </p:cNvPr>
          <p:cNvSpPr/>
          <p:nvPr/>
        </p:nvSpPr>
        <p:spPr>
          <a:xfrm>
            <a:off x="4780864" y="1553266"/>
            <a:ext cx="3502729" cy="2095500"/>
          </a:xfrm>
          <a:prstGeom prst="wedgeEllipseCallout">
            <a:avLst>
              <a:gd name="adj1" fmla="val -4131"/>
              <a:gd name="adj2" fmla="val 79614"/>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"My social worker can see from my face if I am sad/ unhappy because she knows me well." (MCP, 11) </a:t>
            </a:r>
          </a:p>
        </p:txBody>
      </p:sp>
      <p:sp>
        <p:nvSpPr>
          <p:cNvPr id="11" name="Speech Bubble: Oval 10">
            <a:extLst>
              <a:ext uri="{FF2B5EF4-FFF2-40B4-BE49-F238E27FC236}">
                <a16:creationId xmlns:a16="http://schemas.microsoft.com/office/drawing/2014/main" id="{AE1F6D53-CB5A-4974-A8A1-C95873BFBEE3}"/>
              </a:ext>
            </a:extLst>
          </p:cNvPr>
          <p:cNvSpPr/>
          <p:nvPr/>
        </p:nvSpPr>
        <p:spPr>
          <a:xfrm>
            <a:off x="8356162" y="3811795"/>
            <a:ext cx="3236071" cy="2015234"/>
          </a:xfrm>
          <a:prstGeom prst="wedgeEllipseCallout">
            <a:avLst>
              <a:gd name="adj1" fmla="val -50784"/>
              <a:gd name="adj2" fmla="val 4483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ts val="450"/>
              </a:spcAft>
            </a:pPr>
            <a:r>
              <a:rPr lang="en-GB" dirty="0"/>
              <a:t>"My social worker tries to make me happy and safe and puts me and my sister before my parents" (MCP, 11) </a:t>
            </a:r>
            <a:endParaRPr lang="en-GB" sz="1400" dirty="0">
              <a:ea typeface="Calibri" panose="020F0502020204030204" pitchFamily="34" charset="0"/>
              <a:cs typeface="Times New Roman" panose="02020603050405020304" pitchFamily="18" charset="0"/>
            </a:endParaRPr>
          </a:p>
        </p:txBody>
      </p:sp>
      <p:sp>
        <p:nvSpPr>
          <p:cNvPr id="12" name="Speech Bubble: Oval 11">
            <a:extLst>
              <a:ext uri="{FF2B5EF4-FFF2-40B4-BE49-F238E27FC236}">
                <a16:creationId xmlns:a16="http://schemas.microsoft.com/office/drawing/2014/main" id="{BA20361D-CE86-4F22-BE45-AACF17C9E018}"/>
              </a:ext>
            </a:extLst>
          </p:cNvPr>
          <p:cNvSpPr/>
          <p:nvPr/>
        </p:nvSpPr>
        <p:spPr>
          <a:xfrm>
            <a:off x="475607" y="3714480"/>
            <a:ext cx="2979797" cy="2189822"/>
          </a:xfrm>
          <a:prstGeom prst="wedgeEllipseCallout">
            <a:avLst>
              <a:gd name="adj1" fmla="val 53864"/>
              <a:gd name="adj2" fmla="val 37268"/>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ts val="450"/>
              </a:spcAft>
            </a:pPr>
            <a:r>
              <a:rPr lang="en-GB" dirty="0"/>
              <a:t>"My social worker changed everything for me by helping my Gran" (MCP, 10)</a:t>
            </a:r>
          </a:p>
          <a:p>
            <a:pPr algn="ctr" fontAlgn="base">
              <a:spcBef>
                <a:spcPct val="0"/>
              </a:spcBef>
              <a:spcAft>
                <a:spcPts val="450"/>
              </a:spcAft>
            </a:pPr>
            <a:endParaRPr lang="en-GB" sz="1600" dirty="0">
              <a:ea typeface="Calibri" panose="020F050202020403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2FB439D2-7AB3-4CE4-8566-2390F2F89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9703" y="4809391"/>
            <a:ext cx="2603178" cy="1017638"/>
          </a:xfrm>
          <a:prstGeom prst="rect">
            <a:avLst/>
          </a:prstGeom>
        </p:spPr>
      </p:pic>
    </p:spTree>
    <p:extLst>
      <p:ext uri="{BB962C8B-B14F-4D97-AF65-F5344CB8AC3E}">
        <p14:creationId xmlns:p14="http://schemas.microsoft.com/office/powerpoint/2010/main" val="18626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96B25E-CF67-4425-9182-2171EE47DA24}"/>
              </a:ext>
            </a:extLst>
          </p:cNvPr>
          <p:cNvSpPr/>
          <p:nvPr/>
        </p:nvSpPr>
        <p:spPr>
          <a:xfrm>
            <a:off x="122316" y="374473"/>
            <a:ext cx="5229958" cy="523220"/>
          </a:xfrm>
          <a:prstGeom prst="rect">
            <a:avLst/>
          </a:prstGeom>
          <a:solidFill>
            <a:schemeClr val="bg1"/>
          </a:solidFill>
        </p:spPr>
        <p:txBody>
          <a:bodyPr wrap="non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What’s happening in Scotland?</a:t>
            </a:r>
          </a:p>
        </p:txBody>
      </p:sp>
      <p:sp>
        <p:nvSpPr>
          <p:cNvPr id="13" name="Rectangle 12">
            <a:extLst>
              <a:ext uri="{FF2B5EF4-FFF2-40B4-BE49-F238E27FC236}">
                <a16:creationId xmlns:a16="http://schemas.microsoft.com/office/drawing/2014/main" id="{CBAF6B9A-CC9F-4129-9E1D-66B5D7405A1D}"/>
              </a:ext>
            </a:extLst>
          </p:cNvPr>
          <p:cNvSpPr/>
          <p:nvPr/>
        </p:nvSpPr>
        <p:spPr>
          <a:xfrm>
            <a:off x="122316" y="970537"/>
            <a:ext cx="4892839" cy="5632311"/>
          </a:xfrm>
          <a:prstGeom prst="rect">
            <a:avLst/>
          </a:prstGeom>
        </p:spPr>
        <p:txBody>
          <a:bodyPr wrap="square">
            <a:spAutoFit/>
          </a:bodyPr>
          <a:lstStyle/>
          <a:p>
            <a:pPr marL="285750" indent="-285750">
              <a:spcAft>
                <a:spcPts val="1200"/>
              </a:spcAft>
              <a:buFont typeface="Arial" panose="020B0604020202020204" pitchFamily="34" charset="0"/>
              <a:buChar char="•"/>
            </a:pPr>
            <a:r>
              <a:rPr lang="en-GB" sz="2000" b="1" dirty="0"/>
              <a:t>Incorporation of the UNCRC into Scots law by 2021 </a:t>
            </a:r>
            <a:r>
              <a:rPr lang="en-GB" sz="2000" dirty="0"/>
              <a:t>– placing duties on national local government to embed children’s human rights.</a:t>
            </a:r>
          </a:p>
          <a:p>
            <a:pPr marL="285750" indent="-285750">
              <a:spcAft>
                <a:spcPts val="1200"/>
              </a:spcAft>
              <a:buFont typeface="Arial" panose="020B0604020202020204" pitchFamily="34" charset="0"/>
              <a:buChar char="•"/>
            </a:pPr>
            <a:r>
              <a:rPr lang="en-GB" sz="2000" b="1" dirty="0"/>
              <a:t>Care Review </a:t>
            </a:r>
            <a:r>
              <a:rPr lang="en-GB" sz="2000" dirty="0"/>
              <a:t>- identifying and delivering lasting change in the care system to transform the life chances and wellbeing of children and young people in care.</a:t>
            </a:r>
          </a:p>
          <a:p>
            <a:pPr marL="285750" indent="-285750">
              <a:spcAft>
                <a:spcPts val="1200"/>
              </a:spcAft>
              <a:buFont typeface="Arial" panose="020B0604020202020204" pitchFamily="34" charset="0"/>
              <a:buChar char="•"/>
            </a:pPr>
            <a:r>
              <a:rPr lang="en-GB" sz="2000" b="1" dirty="0"/>
              <a:t>Equal Protection </a:t>
            </a:r>
            <a:r>
              <a:rPr lang="en-GB" sz="2000" dirty="0"/>
              <a:t>– a bill is progressing through Parliament to ensure children have the same level of protection from assault as adults. </a:t>
            </a:r>
          </a:p>
          <a:p>
            <a:pPr marL="285750" indent="-285750">
              <a:spcAft>
                <a:spcPts val="1200"/>
              </a:spcAft>
              <a:buFont typeface="Arial" panose="020B0604020202020204" pitchFamily="34" charset="0"/>
              <a:buChar char="•"/>
            </a:pPr>
            <a:r>
              <a:rPr lang="en-GB" sz="2000" b="1" dirty="0"/>
              <a:t>Age of Criminal Responsibility </a:t>
            </a:r>
            <a:r>
              <a:rPr lang="en-GB" sz="2000" dirty="0"/>
              <a:t>– raised from 8 to 12 years old, yet still below international minimums</a:t>
            </a:r>
          </a:p>
          <a:p>
            <a:pPr marL="285750" indent="-285750">
              <a:spcAft>
                <a:spcPts val="1200"/>
              </a:spcAft>
              <a:buFont typeface="Arial" panose="020B0604020202020204" pitchFamily="34" charset="0"/>
              <a:buChar char="•"/>
            </a:pPr>
            <a:endParaRPr lang="en-GB" sz="2000" dirty="0"/>
          </a:p>
        </p:txBody>
      </p:sp>
      <p:pic>
        <p:nvPicPr>
          <p:cNvPr id="6" name="Picture 5" descr="A picture containing indoor&#10;&#10;Description generated with very high confidence">
            <a:extLst>
              <a:ext uri="{FF2B5EF4-FFF2-40B4-BE49-F238E27FC236}">
                <a16:creationId xmlns:a16="http://schemas.microsoft.com/office/drawing/2014/main" id="{015D6E43-0002-4BEF-A403-EADB0C472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7" name="Footer Placeholder 1">
            <a:extLst>
              <a:ext uri="{FF2B5EF4-FFF2-40B4-BE49-F238E27FC236}">
                <a16:creationId xmlns:a16="http://schemas.microsoft.com/office/drawing/2014/main" id="{BC0D91C5-7E50-40DE-B9F9-2C77E436E78A}"/>
              </a:ext>
            </a:extLst>
          </p:cNvPr>
          <p:cNvSpPr>
            <a:spLocks noGrp="1"/>
          </p:cNvSpPr>
          <p:nvPr>
            <p:ph type="ftr" sz="quarter" idx="11"/>
          </p:nvPr>
        </p:nvSpPr>
        <p:spPr>
          <a:xfrm>
            <a:off x="0" y="6420286"/>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4">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5">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Tree>
    <p:extLst>
      <p:ext uri="{BB962C8B-B14F-4D97-AF65-F5344CB8AC3E}">
        <p14:creationId xmlns:p14="http://schemas.microsoft.com/office/powerpoint/2010/main" val="382435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96B25E-CF67-4425-9182-2171EE47DA24}"/>
              </a:ext>
            </a:extLst>
          </p:cNvPr>
          <p:cNvSpPr/>
          <p:nvPr/>
        </p:nvSpPr>
        <p:spPr>
          <a:xfrm>
            <a:off x="376084" y="2254585"/>
            <a:ext cx="4581832" cy="1384995"/>
          </a:xfrm>
          <a:prstGeom prst="rect">
            <a:avLst/>
          </a:prstGeom>
          <a:solidFill>
            <a:schemeClr val="bg1"/>
          </a:solidFill>
        </p:spPr>
        <p:txBody>
          <a:bodyPr wrap="squar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Making progress… </a:t>
            </a:r>
            <a:br>
              <a:rPr lang="en-GB" sz="2800" b="1" dirty="0">
                <a:solidFill>
                  <a:srgbClr val="1F497D"/>
                </a:solidFill>
                <a:latin typeface="Cambria" panose="02040503050406030204" pitchFamily="18" charset="0"/>
                <a:cs typeface="Arial" charset="0"/>
              </a:rPr>
            </a:br>
            <a:r>
              <a:rPr lang="en-GB" sz="2800" b="1" dirty="0">
                <a:solidFill>
                  <a:srgbClr val="1F497D"/>
                </a:solidFill>
                <a:latin typeface="Cambria" panose="02040503050406030204" pitchFamily="18" charset="0"/>
                <a:cs typeface="Arial" charset="0"/>
              </a:rPr>
              <a:t>but are children’s rights still often out of reach?</a:t>
            </a:r>
          </a:p>
        </p:txBody>
      </p:sp>
      <p:pic>
        <p:nvPicPr>
          <p:cNvPr id="5" name="Picture 4" descr="A picture containing text&#10;&#10;Description generated with high confidence">
            <a:extLst>
              <a:ext uri="{FF2B5EF4-FFF2-40B4-BE49-F238E27FC236}">
                <a16:creationId xmlns:a16="http://schemas.microsoft.com/office/drawing/2014/main" id="{8351A007-E328-4009-8077-4CE64626B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6" name="Footer Placeholder 1">
            <a:extLst>
              <a:ext uri="{FF2B5EF4-FFF2-40B4-BE49-F238E27FC236}">
                <a16:creationId xmlns:a16="http://schemas.microsoft.com/office/drawing/2014/main" id="{47836249-D616-4183-ACAC-29FF0499ADAF}"/>
              </a:ext>
            </a:extLst>
          </p:cNvPr>
          <p:cNvSpPr>
            <a:spLocks noGrp="1"/>
          </p:cNvSpPr>
          <p:nvPr>
            <p:ph type="ftr" sz="quarter" idx="11"/>
          </p:nvPr>
        </p:nvSpPr>
        <p:spPr>
          <a:xfrm>
            <a:off x="0" y="6361292"/>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4">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5">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Tree>
    <p:extLst>
      <p:ext uri="{BB962C8B-B14F-4D97-AF65-F5344CB8AC3E}">
        <p14:creationId xmlns:p14="http://schemas.microsoft.com/office/powerpoint/2010/main" val="200279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96B25E-CF67-4425-9182-2171EE47DA24}"/>
              </a:ext>
            </a:extLst>
          </p:cNvPr>
          <p:cNvSpPr/>
          <p:nvPr/>
        </p:nvSpPr>
        <p:spPr>
          <a:xfrm>
            <a:off x="234340" y="288011"/>
            <a:ext cx="4785946" cy="523220"/>
          </a:xfrm>
          <a:prstGeom prst="rect">
            <a:avLst/>
          </a:prstGeom>
          <a:solidFill>
            <a:schemeClr val="bg1"/>
          </a:solidFill>
        </p:spPr>
        <p:txBody>
          <a:bodyPr wrap="squar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It’s about relationships!</a:t>
            </a:r>
          </a:p>
        </p:txBody>
      </p:sp>
      <p:pic>
        <p:nvPicPr>
          <p:cNvPr id="5" name="Picture 4">
            <a:extLst>
              <a:ext uri="{FF2B5EF4-FFF2-40B4-BE49-F238E27FC236}">
                <a16:creationId xmlns:a16="http://schemas.microsoft.com/office/drawing/2014/main" id="{DE081E73-F6BC-4B6A-A247-09B3CC62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6" name="Footer Placeholder 1">
            <a:extLst>
              <a:ext uri="{FF2B5EF4-FFF2-40B4-BE49-F238E27FC236}">
                <a16:creationId xmlns:a16="http://schemas.microsoft.com/office/drawing/2014/main" id="{F13AFF4C-2073-485C-A511-250E4DB16C02}"/>
              </a:ext>
            </a:extLst>
          </p:cNvPr>
          <p:cNvSpPr>
            <a:spLocks noGrp="1"/>
          </p:cNvSpPr>
          <p:nvPr>
            <p:ph type="ftr" sz="quarter" idx="11"/>
          </p:nvPr>
        </p:nvSpPr>
        <p:spPr>
          <a:xfrm>
            <a:off x="-79375" y="6320532"/>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4">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5">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
        <p:nvSpPr>
          <p:cNvPr id="3" name="Rectangle 2">
            <a:extLst>
              <a:ext uri="{FF2B5EF4-FFF2-40B4-BE49-F238E27FC236}">
                <a16:creationId xmlns:a16="http://schemas.microsoft.com/office/drawing/2014/main" id="{476EA012-0BDB-460A-8EF6-13112E170620}"/>
              </a:ext>
            </a:extLst>
          </p:cNvPr>
          <p:cNvSpPr/>
          <p:nvPr/>
        </p:nvSpPr>
        <p:spPr>
          <a:xfrm>
            <a:off x="245452" y="924116"/>
            <a:ext cx="4785946" cy="5286062"/>
          </a:xfrm>
          <a:prstGeom prst="rect">
            <a:avLst/>
          </a:prstGeom>
        </p:spPr>
        <p:txBody>
          <a:bodyPr wrap="square">
            <a:spAutoFit/>
          </a:bodyPr>
          <a:lstStyle/>
          <a:p>
            <a:pPr>
              <a:spcAft>
                <a:spcPts val="1800"/>
              </a:spcAft>
            </a:pPr>
            <a:r>
              <a:rPr lang="en-GB" sz="1750" dirty="0">
                <a:latin typeface="Calibri" panose="020F0502020204030204" pitchFamily="34" charset="0"/>
                <a:ea typeface="Calibri" panose="020F0502020204030204" pitchFamily="34" charset="0"/>
              </a:rPr>
              <a:t> "A social worker should be a good listener”	</a:t>
            </a:r>
          </a:p>
          <a:p>
            <a:pPr>
              <a:spcAft>
                <a:spcPts val="1800"/>
              </a:spcAft>
            </a:pPr>
            <a:r>
              <a:rPr lang="en-GB" sz="1750" dirty="0">
                <a:latin typeface="Calibri" panose="020F0502020204030204" pitchFamily="34" charset="0"/>
                <a:ea typeface="Calibri" panose="020F0502020204030204" pitchFamily="34" charset="0"/>
              </a:rPr>
              <a:t>"It is good if I have time to get to know my social worker, when I can trust my social worker and they stay with me for a long time" 		</a:t>
            </a:r>
          </a:p>
          <a:p>
            <a:pPr>
              <a:spcAft>
                <a:spcPts val="1800"/>
              </a:spcAft>
            </a:pPr>
            <a:r>
              <a:rPr lang="en-GB" sz="1750" dirty="0">
                <a:latin typeface="Calibri" panose="020F0502020204030204" pitchFamily="34" charset="0"/>
                <a:ea typeface="Calibri" panose="020F0502020204030204" pitchFamily="34" charset="0"/>
              </a:rPr>
              <a:t>"I feel empowered when I know what is going on with my social worker and if I feel I can ask them questions" 			</a:t>
            </a:r>
          </a:p>
          <a:p>
            <a:pPr>
              <a:spcAft>
                <a:spcPts val="1800"/>
              </a:spcAft>
            </a:pPr>
            <a:r>
              <a:rPr lang="en-GB" sz="1750" dirty="0">
                <a:latin typeface="Calibri" panose="020F0502020204030204" pitchFamily="34" charset="0"/>
                <a:ea typeface="Calibri" panose="020F0502020204030204" pitchFamily="34" charset="0"/>
              </a:rPr>
              <a:t>"Please try to keep social workers with children as long as possible. You cannot build trusting relationships if you know they will be leaving you again soon" 			</a:t>
            </a:r>
          </a:p>
          <a:p>
            <a:pPr>
              <a:spcAft>
                <a:spcPts val="1800"/>
              </a:spcAft>
            </a:pPr>
            <a:r>
              <a:rPr lang="en-GB" sz="1750" dirty="0">
                <a:latin typeface="Calibri" panose="020F0502020204030204" pitchFamily="34" charset="0"/>
                <a:ea typeface="Calibri" panose="020F0502020204030204" pitchFamily="34" charset="0"/>
              </a:rPr>
              <a:t>"I like when my social worker sees me without other adults there" 			</a:t>
            </a:r>
          </a:p>
          <a:p>
            <a:pPr>
              <a:spcAft>
                <a:spcPts val="1800"/>
              </a:spcAft>
            </a:pPr>
            <a:r>
              <a:rPr lang="en-GB" sz="1750" dirty="0">
                <a:latin typeface="Calibri" panose="020F0502020204030204" pitchFamily="34" charset="0"/>
                <a:ea typeface="Calibri" panose="020F0502020204030204" pitchFamily="34" charset="0"/>
              </a:rPr>
              <a:t>"My social worker makes me laugh when I am upset" 				</a:t>
            </a:r>
          </a:p>
        </p:txBody>
      </p:sp>
    </p:spTree>
    <p:extLst>
      <p:ext uri="{BB962C8B-B14F-4D97-AF65-F5344CB8AC3E}">
        <p14:creationId xmlns:p14="http://schemas.microsoft.com/office/powerpoint/2010/main" val="187972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6B8060-4F1B-4BA0-ACDC-6CE8EE7A118E}"/>
              </a:ext>
            </a:extLst>
          </p:cNvPr>
          <p:cNvSpPr>
            <a:spLocks noGrp="1"/>
          </p:cNvSpPr>
          <p:nvPr>
            <p:ph type="ftr" sz="quarter" idx="11"/>
          </p:nvPr>
        </p:nvSpPr>
        <p:spPr/>
        <p:txBody>
          <a:bodyPr/>
          <a:lstStyle/>
          <a:p>
            <a:pPr>
              <a:defRPr/>
            </a:pPr>
            <a:r>
              <a:rPr lang="en-GB"/>
              <a:t>Website:  www.togetherscotland.org.uk    Follow us on Twitter!  @together_sacr</a:t>
            </a:r>
            <a:endParaRPr lang="en-US"/>
          </a:p>
        </p:txBody>
      </p:sp>
      <p:pic>
        <p:nvPicPr>
          <p:cNvPr id="3074" name="CBF723FA-7BEC-46A8-A584-56C3197E1E4F" descr="Image">
            <a:extLst>
              <a:ext uri="{FF2B5EF4-FFF2-40B4-BE49-F238E27FC236}">
                <a16:creationId xmlns:a16="http://schemas.microsoft.com/office/drawing/2014/main" id="{DCDA2ED5-CB3D-487D-A28C-BA51034B4F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21" t="26634" b="22429"/>
          <a:stretch/>
        </p:blipFill>
        <p:spPr bwMode="auto">
          <a:xfrm>
            <a:off x="1920239" y="0"/>
            <a:ext cx="77038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4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8E7A9D87-C531-42E7-9C53-B25A65E0B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022" y="-17503"/>
            <a:ext cx="6875504" cy="6875504"/>
          </a:xfrm>
          <a:prstGeom prst="rect">
            <a:avLst/>
          </a:prstGeom>
        </p:spPr>
      </p:pic>
      <p:sp>
        <p:nvSpPr>
          <p:cNvPr id="10" name="Footer Placeholder 1">
            <a:extLst>
              <a:ext uri="{FF2B5EF4-FFF2-40B4-BE49-F238E27FC236}">
                <a16:creationId xmlns:a16="http://schemas.microsoft.com/office/drawing/2014/main" id="{51492730-630D-4559-8797-A4F44E412C49}"/>
              </a:ext>
            </a:extLst>
          </p:cNvPr>
          <p:cNvSpPr>
            <a:spLocks noGrp="1"/>
          </p:cNvSpPr>
          <p:nvPr>
            <p:ph type="ftr" sz="quarter" idx="11"/>
          </p:nvPr>
        </p:nvSpPr>
        <p:spPr>
          <a:xfrm>
            <a:off x="-79375" y="6320532"/>
            <a:ext cx="5435600" cy="365125"/>
          </a:xfrm>
        </p:spPr>
        <p:txBody>
          <a:bodyPr/>
          <a:lstStyle/>
          <a:p>
            <a:pPr>
              <a:defRPr/>
            </a:pPr>
            <a:r>
              <a:rPr lang="en-GB" dirty="0">
                <a:solidFill>
                  <a:schemeClr val="bg1">
                    <a:lumMod val="50000"/>
                  </a:schemeClr>
                </a:solidFill>
              </a:rPr>
              <a:t>Websites: </a:t>
            </a:r>
            <a:r>
              <a:rPr lang="en-GB" dirty="0">
                <a:solidFill>
                  <a:schemeClr val="bg1">
                    <a:lumMod val="50000"/>
                  </a:schemeClr>
                </a:solidFill>
                <a:hlinkClick r:id="rId4">
                  <a:extLst>
                    <a:ext uri="{A12FA001-AC4F-418D-AE19-62706E023703}">
                      <ahyp:hlinkClr xmlns:ahyp="http://schemas.microsoft.com/office/drawing/2018/hyperlinkcolor" val="tx"/>
                    </a:ext>
                  </a:extLst>
                </a:hlinkClick>
              </a:rPr>
              <a:t>www.cypcs.org.uk</a:t>
            </a:r>
            <a:r>
              <a:rPr lang="en-GB" dirty="0">
                <a:solidFill>
                  <a:schemeClr val="bg1">
                    <a:lumMod val="50000"/>
                  </a:schemeClr>
                </a:solidFill>
              </a:rPr>
              <a:t>  </a:t>
            </a:r>
            <a:r>
              <a:rPr lang="en-GB" dirty="0">
                <a:solidFill>
                  <a:schemeClr val="bg1">
                    <a:lumMod val="50000"/>
                  </a:schemeClr>
                </a:solidFill>
                <a:hlinkClick r:id="rId5">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a:t>
            </a:r>
            <a:r>
              <a:rPr lang="en-GB" dirty="0" err="1">
                <a:solidFill>
                  <a:schemeClr val="bg1">
                    <a:lumMod val="50000"/>
                  </a:schemeClr>
                </a:solidFill>
              </a:rPr>
              <a:t>cypcs</a:t>
            </a:r>
            <a:r>
              <a:rPr lang="en-GB" dirty="0">
                <a:solidFill>
                  <a:schemeClr val="bg1">
                    <a:lumMod val="50000"/>
                  </a:schemeClr>
                </a:solidFill>
              </a:rPr>
              <a:t> @</a:t>
            </a:r>
            <a:r>
              <a:rPr lang="en-GB" dirty="0" err="1">
                <a:solidFill>
                  <a:schemeClr val="bg1">
                    <a:lumMod val="50000"/>
                  </a:schemeClr>
                </a:solidFill>
              </a:rPr>
              <a:t>together_sacr</a:t>
            </a:r>
            <a:endParaRPr lang="en-US" dirty="0">
              <a:solidFill>
                <a:schemeClr val="bg1">
                  <a:lumMod val="50000"/>
                </a:schemeClr>
              </a:solidFill>
            </a:endParaRPr>
          </a:p>
        </p:txBody>
      </p:sp>
      <p:sp>
        <p:nvSpPr>
          <p:cNvPr id="15" name="Rectangle 14">
            <a:extLst>
              <a:ext uri="{FF2B5EF4-FFF2-40B4-BE49-F238E27FC236}">
                <a16:creationId xmlns:a16="http://schemas.microsoft.com/office/drawing/2014/main" id="{748D62B5-5D26-4026-8D5D-CF8DD03B06A6}"/>
              </a:ext>
            </a:extLst>
          </p:cNvPr>
          <p:cNvSpPr/>
          <p:nvPr/>
        </p:nvSpPr>
        <p:spPr>
          <a:xfrm>
            <a:off x="291834" y="2131434"/>
            <a:ext cx="4785946" cy="2577629"/>
          </a:xfrm>
          <a:prstGeom prst="rect">
            <a:avLst/>
          </a:prstGeom>
        </p:spPr>
        <p:txBody>
          <a:bodyPr wrap="square">
            <a:spAutoFit/>
          </a:bodyPr>
          <a:lstStyle/>
          <a:p>
            <a:r>
              <a:rPr lang="en-GB" dirty="0"/>
              <a:t>“Social workers sometimes make your life better by helping and making hard choices." </a:t>
            </a:r>
          </a:p>
          <a:p>
            <a:r>
              <a:rPr lang="en-GB" dirty="0"/>
              <a:t>				(MCP, 11) </a:t>
            </a:r>
          </a:p>
          <a:p>
            <a:endParaRPr lang="en-GB" dirty="0"/>
          </a:p>
          <a:p>
            <a:r>
              <a:rPr lang="en-GB" dirty="0"/>
              <a:t>"Sometimes my social worker needs to be strong as they have to make difficult decisions some people may not like or understand" </a:t>
            </a:r>
          </a:p>
          <a:p>
            <a:r>
              <a:rPr lang="en-GB" dirty="0"/>
              <a:t>				(MCP, 11) </a:t>
            </a:r>
            <a:r>
              <a:rPr lang="en-GB" sz="1750" dirty="0">
                <a:latin typeface="Calibri" panose="020F0502020204030204" pitchFamily="34" charset="0"/>
                <a:ea typeface="Calibri" panose="020F0502020204030204" pitchFamily="34" charset="0"/>
              </a:rPr>
              <a:t>			</a:t>
            </a:r>
          </a:p>
        </p:txBody>
      </p:sp>
      <p:sp>
        <p:nvSpPr>
          <p:cNvPr id="6" name="Rectangle 5">
            <a:extLst>
              <a:ext uri="{FF2B5EF4-FFF2-40B4-BE49-F238E27FC236}">
                <a16:creationId xmlns:a16="http://schemas.microsoft.com/office/drawing/2014/main" id="{E498DFF3-8A91-4875-84C9-2B83E7740222}"/>
              </a:ext>
            </a:extLst>
          </p:cNvPr>
          <p:cNvSpPr/>
          <p:nvPr/>
        </p:nvSpPr>
        <p:spPr>
          <a:xfrm>
            <a:off x="234340" y="288011"/>
            <a:ext cx="4785946" cy="523220"/>
          </a:xfrm>
          <a:prstGeom prst="rect">
            <a:avLst/>
          </a:prstGeom>
          <a:solidFill>
            <a:schemeClr val="bg1"/>
          </a:solidFill>
        </p:spPr>
        <p:txBody>
          <a:bodyPr wrap="square">
            <a:spAutoFit/>
          </a:bodyPr>
          <a:lstStyle/>
          <a:p>
            <a:pPr algn="ctr" fontAlgn="base">
              <a:spcBef>
                <a:spcPct val="0"/>
              </a:spcBef>
              <a:spcAft>
                <a:spcPct val="0"/>
              </a:spcAft>
              <a:buNone/>
            </a:pPr>
            <a:r>
              <a:rPr lang="en-GB" sz="2800" b="1" dirty="0">
                <a:solidFill>
                  <a:srgbClr val="1F497D"/>
                </a:solidFill>
                <a:latin typeface="Cambria" panose="02040503050406030204" pitchFamily="18" charset="0"/>
                <a:cs typeface="Arial" charset="0"/>
              </a:rPr>
              <a:t>And it’s about recognition!</a:t>
            </a:r>
          </a:p>
        </p:txBody>
      </p:sp>
    </p:spTree>
    <p:extLst>
      <p:ext uri="{BB962C8B-B14F-4D97-AF65-F5344CB8AC3E}">
        <p14:creationId xmlns:p14="http://schemas.microsoft.com/office/powerpoint/2010/main" val="417692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6B8060-4F1B-4BA0-ACDC-6CE8EE7A118E}"/>
              </a:ext>
            </a:extLst>
          </p:cNvPr>
          <p:cNvSpPr>
            <a:spLocks noGrp="1"/>
          </p:cNvSpPr>
          <p:nvPr>
            <p:ph type="ftr" sz="quarter" idx="11"/>
          </p:nvPr>
        </p:nvSpPr>
        <p:spPr/>
        <p:txBody>
          <a:bodyPr/>
          <a:lstStyle/>
          <a:p>
            <a:pPr>
              <a:defRPr/>
            </a:pPr>
            <a:r>
              <a:rPr lang="en-GB"/>
              <a:t>Website:  www.togetherscotland.org.uk    Follow us on Twitter!  @together_sacr</a:t>
            </a:r>
            <a:endParaRPr lang="en-US"/>
          </a:p>
        </p:txBody>
      </p:sp>
      <p:pic>
        <p:nvPicPr>
          <p:cNvPr id="2050" name="C474B1B4-FAA1-4C1A-833A-FC1B06F010DF" descr="Image">
            <a:extLst>
              <a:ext uri="{FF2B5EF4-FFF2-40B4-BE49-F238E27FC236}">
                <a16:creationId xmlns:a16="http://schemas.microsoft.com/office/drawing/2014/main" id="{A651B066-20F8-490F-91BC-E1698BEEC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59" t="16416" b="16128"/>
          <a:stretch/>
        </p:blipFill>
        <p:spPr bwMode="auto">
          <a:xfrm>
            <a:off x="2214879" y="0"/>
            <a:ext cx="7101841" cy="68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031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647</Words>
  <Application>Microsoft Office PowerPoint</Application>
  <PresentationFormat>Widescreen</PresentationFormat>
  <Paragraphs>71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difference does it make?</dc:title>
  <dc:creator>Juliet</dc:creator>
  <cp:lastModifiedBy>Juliet Harris</cp:lastModifiedBy>
  <cp:revision>94</cp:revision>
  <cp:lastPrinted>2017-06-13T10:51:35Z</cp:lastPrinted>
  <dcterms:modified xsi:type="dcterms:W3CDTF">2019-06-11T10:56:45Z</dcterms:modified>
</cp:coreProperties>
</file>