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628359-084B-49E9-9D68-3FB269FAEBBF}" type="datetimeFigureOut">
              <a:rPr lang="en-GB" smtClean="0"/>
              <a:t>16/12/2019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A4B100-0210-4180-A802-B8C255DFEE88}" type="slidenum">
              <a:rPr lang="en-GB" smtClean="0"/>
              <a:t>‹#›</a:t>
            </a:fld>
            <a:endParaRPr lang="en-GB"/>
          </a:p>
        </p:txBody>
      </p:sp>
    </p:spTree>
    <p:extLst>
      <p:ext uri="{BB962C8B-B14F-4D97-AF65-F5344CB8AC3E}">
        <p14:creationId xmlns:p14="http://schemas.microsoft.com/office/powerpoint/2010/main" val="2907609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628359-084B-49E9-9D68-3FB269FAEBBF}" type="datetimeFigureOut">
              <a:rPr lang="en-GB" smtClean="0"/>
              <a:t>16/12/2019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A4B100-0210-4180-A802-B8C255DFEE88}" type="slidenum">
              <a:rPr lang="en-GB" smtClean="0"/>
              <a:t>‹#›</a:t>
            </a:fld>
            <a:endParaRPr lang="en-GB"/>
          </a:p>
        </p:txBody>
      </p:sp>
    </p:spTree>
    <p:extLst>
      <p:ext uri="{BB962C8B-B14F-4D97-AF65-F5344CB8AC3E}">
        <p14:creationId xmlns:p14="http://schemas.microsoft.com/office/powerpoint/2010/main" val="1291509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628359-084B-49E9-9D68-3FB269FAEBBF}" type="datetimeFigureOut">
              <a:rPr lang="en-GB" smtClean="0"/>
              <a:t>16/12/2019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A4B100-0210-4180-A802-B8C255DFEE88}" type="slidenum">
              <a:rPr lang="en-GB" smtClean="0"/>
              <a:t>‹#›</a:t>
            </a:fld>
            <a:endParaRPr lang="en-GB"/>
          </a:p>
        </p:txBody>
      </p:sp>
    </p:spTree>
    <p:extLst>
      <p:ext uri="{BB962C8B-B14F-4D97-AF65-F5344CB8AC3E}">
        <p14:creationId xmlns:p14="http://schemas.microsoft.com/office/powerpoint/2010/main" val="261407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628359-084B-49E9-9D68-3FB269FAEBBF}" type="datetimeFigureOut">
              <a:rPr lang="en-GB" smtClean="0"/>
              <a:t>16/12/2019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A4B100-0210-4180-A802-B8C255DFEE88}" type="slidenum">
              <a:rPr lang="en-GB" smtClean="0"/>
              <a:t>‹#›</a:t>
            </a:fld>
            <a:endParaRPr lang="en-GB"/>
          </a:p>
        </p:txBody>
      </p:sp>
    </p:spTree>
    <p:extLst>
      <p:ext uri="{BB962C8B-B14F-4D97-AF65-F5344CB8AC3E}">
        <p14:creationId xmlns:p14="http://schemas.microsoft.com/office/powerpoint/2010/main" val="1335292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628359-084B-49E9-9D68-3FB269FAEBBF}" type="datetimeFigureOut">
              <a:rPr lang="en-GB" smtClean="0"/>
              <a:t>16/12/2019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A4B100-0210-4180-A802-B8C255DFEE88}" type="slidenum">
              <a:rPr lang="en-GB" smtClean="0"/>
              <a:t>‹#›</a:t>
            </a:fld>
            <a:endParaRPr lang="en-GB"/>
          </a:p>
        </p:txBody>
      </p:sp>
    </p:spTree>
    <p:extLst>
      <p:ext uri="{BB962C8B-B14F-4D97-AF65-F5344CB8AC3E}">
        <p14:creationId xmlns:p14="http://schemas.microsoft.com/office/powerpoint/2010/main" val="106237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628359-084B-49E9-9D68-3FB269FAEBBF}" type="datetimeFigureOut">
              <a:rPr lang="en-GB" smtClean="0"/>
              <a:t>16/12/2019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A4B100-0210-4180-A802-B8C255DFEE88}" type="slidenum">
              <a:rPr lang="en-GB" smtClean="0"/>
              <a:t>‹#›</a:t>
            </a:fld>
            <a:endParaRPr lang="en-GB"/>
          </a:p>
        </p:txBody>
      </p:sp>
    </p:spTree>
    <p:extLst>
      <p:ext uri="{BB962C8B-B14F-4D97-AF65-F5344CB8AC3E}">
        <p14:creationId xmlns:p14="http://schemas.microsoft.com/office/powerpoint/2010/main" val="1890279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628359-084B-49E9-9D68-3FB269FAEBBF}" type="datetimeFigureOut">
              <a:rPr lang="en-GB" smtClean="0"/>
              <a:t>16/12/2019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A4B100-0210-4180-A802-B8C255DFEE88}" type="slidenum">
              <a:rPr lang="en-GB" smtClean="0"/>
              <a:t>‹#›</a:t>
            </a:fld>
            <a:endParaRPr lang="en-GB"/>
          </a:p>
        </p:txBody>
      </p:sp>
    </p:spTree>
    <p:extLst>
      <p:ext uri="{BB962C8B-B14F-4D97-AF65-F5344CB8AC3E}">
        <p14:creationId xmlns:p14="http://schemas.microsoft.com/office/powerpoint/2010/main" val="3543932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628359-084B-49E9-9D68-3FB269FAEBBF}" type="datetimeFigureOut">
              <a:rPr lang="en-GB" smtClean="0"/>
              <a:t>16/12/2019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A4B100-0210-4180-A802-B8C255DFEE88}" type="slidenum">
              <a:rPr lang="en-GB" smtClean="0"/>
              <a:t>‹#›</a:t>
            </a:fld>
            <a:endParaRPr lang="en-GB"/>
          </a:p>
        </p:txBody>
      </p:sp>
    </p:spTree>
    <p:extLst>
      <p:ext uri="{BB962C8B-B14F-4D97-AF65-F5344CB8AC3E}">
        <p14:creationId xmlns:p14="http://schemas.microsoft.com/office/powerpoint/2010/main" val="286879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628359-084B-49E9-9D68-3FB269FAEBBF}" type="datetimeFigureOut">
              <a:rPr lang="en-GB" smtClean="0"/>
              <a:t>16/12/2019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A4B100-0210-4180-A802-B8C255DFEE88}" type="slidenum">
              <a:rPr lang="en-GB" smtClean="0"/>
              <a:t>‹#›</a:t>
            </a:fld>
            <a:endParaRPr lang="en-GB"/>
          </a:p>
        </p:txBody>
      </p:sp>
    </p:spTree>
    <p:extLst>
      <p:ext uri="{BB962C8B-B14F-4D97-AF65-F5344CB8AC3E}">
        <p14:creationId xmlns:p14="http://schemas.microsoft.com/office/powerpoint/2010/main" val="3092716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628359-084B-49E9-9D68-3FB269FAEBBF}" type="datetimeFigureOut">
              <a:rPr lang="en-GB" smtClean="0"/>
              <a:t>16/12/2019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A4B100-0210-4180-A802-B8C255DFEE88}" type="slidenum">
              <a:rPr lang="en-GB" smtClean="0"/>
              <a:t>‹#›</a:t>
            </a:fld>
            <a:endParaRPr lang="en-GB"/>
          </a:p>
        </p:txBody>
      </p:sp>
    </p:spTree>
    <p:extLst>
      <p:ext uri="{BB962C8B-B14F-4D97-AF65-F5344CB8AC3E}">
        <p14:creationId xmlns:p14="http://schemas.microsoft.com/office/powerpoint/2010/main" val="4137952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628359-084B-49E9-9D68-3FB269FAEBBF}" type="datetimeFigureOut">
              <a:rPr lang="en-GB" smtClean="0"/>
              <a:t>16/12/2019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A4B100-0210-4180-A802-B8C255DFEE88}" type="slidenum">
              <a:rPr lang="en-GB" smtClean="0"/>
              <a:t>‹#›</a:t>
            </a:fld>
            <a:endParaRPr lang="en-GB"/>
          </a:p>
        </p:txBody>
      </p:sp>
    </p:spTree>
    <p:extLst>
      <p:ext uri="{BB962C8B-B14F-4D97-AF65-F5344CB8AC3E}">
        <p14:creationId xmlns:p14="http://schemas.microsoft.com/office/powerpoint/2010/main" val="4018372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28359-084B-49E9-9D68-3FB269FAEBBF}" type="datetimeFigureOut">
              <a:rPr lang="en-GB" smtClean="0"/>
              <a:t>16/12/2019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A4B100-0210-4180-A802-B8C255DFEE88}" type="slidenum">
              <a:rPr lang="en-GB" smtClean="0"/>
              <a:t>‹#›</a:t>
            </a:fld>
            <a:endParaRPr lang="en-GB"/>
          </a:p>
        </p:txBody>
      </p:sp>
    </p:spTree>
    <p:extLst>
      <p:ext uri="{BB962C8B-B14F-4D97-AF65-F5344CB8AC3E}">
        <p14:creationId xmlns:p14="http://schemas.microsoft.com/office/powerpoint/2010/main" val="845214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arah.mccullough@communityjustice.sco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a:cs typeface="Arial"/>
              </a:rPr>
              <a:t>Community Justice Strategic Commissioning</a:t>
            </a:r>
            <a:endParaRPr lang="en-US" dirty="0">
              <a:latin typeface="Arial"/>
              <a:cs typeface="Arial"/>
            </a:endParaRPr>
          </a:p>
        </p:txBody>
      </p:sp>
      <p:sp>
        <p:nvSpPr>
          <p:cNvPr id="3" name="Subtitle 2"/>
          <p:cNvSpPr>
            <a:spLocks noGrp="1"/>
          </p:cNvSpPr>
          <p:nvPr>
            <p:ph type="subTitle" idx="1"/>
          </p:nvPr>
        </p:nvSpPr>
        <p:spPr>
          <a:xfrm>
            <a:off x="1828800" y="3886200"/>
            <a:ext cx="5143500" cy="1752600"/>
          </a:xfrm>
        </p:spPr>
        <p:txBody>
          <a:bodyPr>
            <a:normAutofit/>
          </a:bodyPr>
          <a:lstStyle/>
          <a:p>
            <a:r>
              <a:rPr lang="en-US" sz="3000" dirty="0">
                <a:solidFill>
                  <a:srgbClr val="FFFFFF"/>
                </a:solidFill>
                <a:latin typeface="Arial"/>
                <a:cs typeface="Arial"/>
              </a:rPr>
              <a:t>Test of Change Workshop 2</a:t>
            </a:r>
          </a:p>
          <a:p>
            <a:r>
              <a:rPr lang="en-US" sz="2500" dirty="0">
                <a:solidFill>
                  <a:srgbClr val="FFFFFF"/>
                </a:solidFill>
                <a:latin typeface="Arial"/>
                <a:cs typeface="Arial"/>
              </a:rPr>
              <a:t>3</a:t>
            </a:r>
            <a:r>
              <a:rPr lang="en-US" sz="2500" baseline="30000" dirty="0">
                <a:solidFill>
                  <a:srgbClr val="FFFFFF"/>
                </a:solidFill>
                <a:latin typeface="Arial"/>
                <a:cs typeface="Arial"/>
              </a:rPr>
              <a:t>rd</a:t>
            </a:r>
            <a:r>
              <a:rPr lang="en-US" sz="2500" dirty="0">
                <a:solidFill>
                  <a:srgbClr val="FFFFFF"/>
                </a:solidFill>
                <a:latin typeface="Arial"/>
                <a:cs typeface="Arial"/>
              </a:rPr>
              <a:t> December 2019</a:t>
            </a:r>
          </a:p>
          <a:p>
            <a:r>
              <a:rPr lang="en-US" dirty="0">
                <a:solidFill>
                  <a:srgbClr val="FFFFFF"/>
                </a:solidFill>
                <a:latin typeface="Arial"/>
                <a:cs typeface="Arial"/>
              </a:rPr>
              <a:t>Sarah McCullough</a:t>
            </a:r>
          </a:p>
        </p:txBody>
      </p:sp>
    </p:spTree>
    <p:extLst>
      <p:ext uri="{BB962C8B-B14F-4D97-AF65-F5344CB8AC3E}">
        <p14:creationId xmlns:p14="http://schemas.microsoft.com/office/powerpoint/2010/main" val="1685034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Next steps</a:t>
            </a:r>
            <a:endParaRPr lang="en-US" dirty="0">
              <a:latin typeface="Arial"/>
              <a:cs typeface="Arial"/>
            </a:endParaRPr>
          </a:p>
        </p:txBody>
      </p:sp>
      <p:sp>
        <p:nvSpPr>
          <p:cNvPr id="8" name="Content Placeholder 2"/>
          <p:cNvSpPr>
            <a:spLocks noGrp="1"/>
          </p:cNvSpPr>
          <p:nvPr>
            <p:ph idx="1"/>
          </p:nvPr>
        </p:nvSpPr>
        <p:spPr>
          <a:xfrm>
            <a:off x="1485900" y="1600202"/>
            <a:ext cx="6172200" cy="4525963"/>
          </a:xfrm>
        </p:spPr>
        <p:txBody>
          <a:bodyPr>
            <a:normAutofit/>
          </a:bodyPr>
          <a:lstStyle/>
          <a:p>
            <a:r>
              <a:rPr lang="en-US" dirty="0" smtClean="0">
                <a:latin typeface="Arial"/>
                <a:cs typeface="Arial"/>
              </a:rPr>
              <a:t>Initial discussion today </a:t>
            </a:r>
          </a:p>
          <a:p>
            <a:pPr marL="857229" lvl="2" indent="0">
              <a:buNone/>
            </a:pPr>
            <a:r>
              <a:rPr lang="en-US" dirty="0" smtClean="0">
                <a:latin typeface="Arial"/>
                <a:cs typeface="Arial"/>
              </a:rPr>
              <a:t>…how can we best develop pathways to rehabilitation and reintegration?</a:t>
            </a:r>
          </a:p>
          <a:p>
            <a:pPr marL="857229" lvl="2" indent="0">
              <a:buNone/>
            </a:pPr>
            <a:endParaRPr lang="en-US" dirty="0" smtClean="0">
              <a:latin typeface="Arial"/>
              <a:cs typeface="Arial"/>
            </a:endParaRPr>
          </a:p>
          <a:p>
            <a:r>
              <a:rPr lang="en-US" dirty="0" smtClean="0">
                <a:latin typeface="Arial"/>
                <a:cs typeface="Arial"/>
              </a:rPr>
              <a:t>Questions</a:t>
            </a:r>
          </a:p>
          <a:p>
            <a:pPr marL="0" indent="0">
              <a:buNone/>
            </a:pPr>
            <a:endParaRPr lang="en-US" dirty="0" smtClean="0">
              <a:latin typeface="Arial"/>
              <a:cs typeface="Arial"/>
            </a:endParaRPr>
          </a:p>
        </p:txBody>
      </p:sp>
    </p:spTree>
    <p:extLst>
      <p:ext uri="{BB962C8B-B14F-4D97-AF65-F5344CB8AC3E}">
        <p14:creationId xmlns:p14="http://schemas.microsoft.com/office/powerpoint/2010/main" val="3399399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40"/>
            <a:ext cx="7632848" cy="1497891"/>
          </a:xfrm>
        </p:spPr>
        <p:txBody>
          <a:bodyPr>
            <a:noAutofit/>
          </a:bodyPr>
          <a:lstStyle/>
          <a:p>
            <a:r>
              <a:rPr lang="en-US" sz="3600" dirty="0">
                <a:latin typeface="Arial"/>
                <a:cs typeface="Arial"/>
              </a:rPr>
              <a:t>How can we best work together for rehabilitation and reintegration?</a:t>
            </a:r>
            <a:br>
              <a:rPr lang="en-US" sz="3600" dirty="0">
                <a:latin typeface="Arial"/>
                <a:cs typeface="Arial"/>
              </a:rPr>
            </a:br>
            <a:endParaRPr lang="en-US" sz="3600" dirty="0">
              <a:latin typeface="Arial"/>
              <a:cs typeface="Arial"/>
            </a:endParaRPr>
          </a:p>
        </p:txBody>
      </p:sp>
      <p:sp>
        <p:nvSpPr>
          <p:cNvPr id="8" name="Content Placeholder 2"/>
          <p:cNvSpPr>
            <a:spLocks noGrp="1"/>
          </p:cNvSpPr>
          <p:nvPr>
            <p:ph idx="1"/>
          </p:nvPr>
        </p:nvSpPr>
        <p:spPr>
          <a:xfrm>
            <a:off x="1485900" y="1600202"/>
            <a:ext cx="6172200" cy="4525963"/>
          </a:xfrm>
        </p:spPr>
        <p:txBody>
          <a:bodyPr>
            <a:normAutofit lnSpcReduction="10000"/>
          </a:bodyPr>
          <a:lstStyle/>
          <a:p>
            <a:endParaRPr lang="en-US" sz="2500" dirty="0">
              <a:latin typeface="Arial"/>
              <a:cs typeface="Arial"/>
            </a:endParaRPr>
          </a:p>
          <a:p>
            <a:r>
              <a:rPr lang="en-US" sz="3500" dirty="0">
                <a:latin typeface="Arial"/>
                <a:cs typeface="Arial"/>
              </a:rPr>
              <a:t>How can you help – now, and in the short-medium term?</a:t>
            </a:r>
          </a:p>
          <a:p>
            <a:endParaRPr lang="en-US" sz="3500" dirty="0">
              <a:latin typeface="Arial"/>
              <a:cs typeface="Arial"/>
            </a:endParaRPr>
          </a:p>
          <a:p>
            <a:r>
              <a:rPr lang="en-US" sz="3500" dirty="0">
                <a:latin typeface="Arial"/>
                <a:cs typeface="Arial"/>
              </a:rPr>
              <a:t>What would you ask of community justice partnerships / partners?</a:t>
            </a:r>
          </a:p>
          <a:p>
            <a:endParaRPr lang="en-US" sz="2500" dirty="0">
              <a:latin typeface="Arial"/>
              <a:cs typeface="Arial"/>
            </a:endParaRPr>
          </a:p>
        </p:txBody>
      </p:sp>
    </p:spTree>
    <p:extLst>
      <p:ext uri="{BB962C8B-B14F-4D97-AF65-F5344CB8AC3E}">
        <p14:creationId xmlns:p14="http://schemas.microsoft.com/office/powerpoint/2010/main" val="1869878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Arial"/>
              <a:cs typeface="Arial"/>
            </a:endParaRPr>
          </a:p>
        </p:txBody>
      </p:sp>
      <p:sp>
        <p:nvSpPr>
          <p:cNvPr id="8" name="Content Placeholder 2"/>
          <p:cNvSpPr>
            <a:spLocks noGrp="1"/>
          </p:cNvSpPr>
          <p:nvPr>
            <p:ph idx="1"/>
          </p:nvPr>
        </p:nvSpPr>
        <p:spPr>
          <a:xfrm>
            <a:off x="1485900" y="1600202"/>
            <a:ext cx="6172200" cy="4525963"/>
          </a:xfrm>
        </p:spPr>
        <p:txBody>
          <a:bodyPr>
            <a:normAutofit/>
          </a:bodyPr>
          <a:lstStyle/>
          <a:p>
            <a:pPr marL="0" indent="0" algn="r">
              <a:buNone/>
            </a:pPr>
            <a:endParaRPr lang="en-US" sz="2500" dirty="0">
              <a:latin typeface="Arial"/>
              <a:cs typeface="Arial"/>
            </a:endParaRPr>
          </a:p>
          <a:p>
            <a:pPr marL="0" indent="0">
              <a:buNone/>
            </a:pPr>
            <a:endParaRPr lang="en-US" sz="3000" dirty="0">
              <a:latin typeface="Arial"/>
              <a:cs typeface="Arial"/>
            </a:endParaRPr>
          </a:p>
          <a:p>
            <a:pPr marL="0" indent="0">
              <a:buNone/>
            </a:pPr>
            <a:endParaRPr lang="en-US" sz="3000" dirty="0">
              <a:latin typeface="Arial"/>
              <a:cs typeface="Arial"/>
            </a:endParaRPr>
          </a:p>
          <a:p>
            <a:pPr marL="0" indent="0">
              <a:buNone/>
            </a:pPr>
            <a:r>
              <a:rPr lang="en-US" sz="3000" dirty="0">
                <a:latin typeface="Arial"/>
                <a:cs typeface="Arial"/>
              </a:rPr>
              <a:t>Contact:</a:t>
            </a:r>
          </a:p>
          <a:p>
            <a:pPr marL="0" indent="0">
              <a:buNone/>
            </a:pPr>
            <a:r>
              <a:rPr lang="en-US" sz="3000" dirty="0" err="1">
                <a:latin typeface="Arial"/>
                <a:cs typeface="Arial"/>
                <a:hlinkClick r:id="rId2"/>
              </a:rPr>
              <a:t>Sarah.mccullough@communityjustice.scot</a:t>
            </a:r>
            <a:endParaRPr lang="en-US" sz="3000" dirty="0">
              <a:latin typeface="Arial"/>
              <a:cs typeface="Arial"/>
            </a:endParaRPr>
          </a:p>
          <a:p>
            <a:pPr marL="0" indent="0">
              <a:buNone/>
            </a:pPr>
            <a:r>
              <a:rPr lang="en-US" sz="3000" dirty="0">
                <a:latin typeface="Arial"/>
                <a:cs typeface="Arial"/>
              </a:rPr>
              <a:t>Tel.  0300 244 8420 </a:t>
            </a:r>
          </a:p>
          <a:p>
            <a:endParaRPr lang="en-US" sz="2500" dirty="0">
              <a:latin typeface="Arial"/>
              <a:cs typeface="Arial"/>
            </a:endParaRPr>
          </a:p>
        </p:txBody>
      </p:sp>
    </p:spTree>
    <p:extLst>
      <p:ext uri="{BB962C8B-B14F-4D97-AF65-F5344CB8AC3E}">
        <p14:creationId xmlns:p14="http://schemas.microsoft.com/office/powerpoint/2010/main" val="473973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528" y="833393"/>
            <a:ext cx="6172200" cy="1039091"/>
          </a:xfrm>
        </p:spPr>
        <p:txBody>
          <a:bodyPr/>
          <a:lstStyle/>
          <a:p>
            <a:pPr algn="ctr"/>
            <a:r>
              <a:rPr lang="en-US" dirty="0" smtClean="0"/>
              <a:t>Overview</a:t>
            </a:r>
            <a:endParaRPr lang="en-US" dirty="0"/>
          </a:p>
        </p:txBody>
      </p:sp>
      <p:sp>
        <p:nvSpPr>
          <p:cNvPr id="4" name="TextBox 3"/>
          <p:cNvSpPr txBox="1"/>
          <p:nvPr/>
        </p:nvSpPr>
        <p:spPr>
          <a:xfrm>
            <a:off x="1437334" y="2394997"/>
            <a:ext cx="6172200" cy="3416320"/>
          </a:xfrm>
          <a:prstGeom prst="rect">
            <a:avLst/>
          </a:prstGeom>
          <a:noFill/>
        </p:spPr>
        <p:txBody>
          <a:bodyPr wrap="square" rtlCol="0">
            <a:spAutoFit/>
          </a:bodyPr>
          <a:lstStyle/>
          <a:p>
            <a:pPr marL="571486" indent="-571486">
              <a:buFont typeface="Arial" panose="020B0604020202020204" pitchFamily="34" charset="0"/>
              <a:buChar char="•"/>
            </a:pPr>
            <a:r>
              <a:rPr lang="en-US" sz="3600" dirty="0"/>
              <a:t>Community justice – context and overview</a:t>
            </a:r>
          </a:p>
          <a:p>
            <a:pPr marL="571486" indent="-571486">
              <a:buFont typeface="Arial" panose="020B0604020202020204" pitchFamily="34" charset="0"/>
              <a:buChar char="•"/>
            </a:pPr>
            <a:r>
              <a:rPr lang="en-US" sz="3600" dirty="0"/>
              <a:t>Strategic commissioning in community justice</a:t>
            </a:r>
          </a:p>
          <a:p>
            <a:pPr marL="571486" indent="-571486">
              <a:buFont typeface="Arial" panose="020B0604020202020204" pitchFamily="34" charset="0"/>
              <a:buChar char="•"/>
            </a:pPr>
            <a:r>
              <a:rPr lang="en-US" sz="3600" dirty="0"/>
              <a:t>Discussion – opportunities and asks</a:t>
            </a:r>
          </a:p>
        </p:txBody>
      </p:sp>
    </p:spTree>
    <p:extLst>
      <p:ext uri="{BB962C8B-B14F-4D97-AF65-F5344CB8AC3E}">
        <p14:creationId xmlns:p14="http://schemas.microsoft.com/office/powerpoint/2010/main" val="1659195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5471"/>
            <a:ext cx="7886700" cy="1325563"/>
          </a:xfrm>
        </p:spPr>
        <p:txBody>
          <a:bodyPr/>
          <a:lstStyle/>
          <a:p>
            <a:r>
              <a:rPr lang="en-US" dirty="0">
                <a:latin typeface="Arial"/>
                <a:cs typeface="Arial"/>
              </a:rPr>
              <a:t>What is community justice?</a:t>
            </a:r>
          </a:p>
        </p:txBody>
      </p:sp>
      <p:sp>
        <p:nvSpPr>
          <p:cNvPr id="3" name="Content Placeholder 2"/>
          <p:cNvSpPr>
            <a:spLocks noGrp="1"/>
          </p:cNvSpPr>
          <p:nvPr>
            <p:ph idx="1"/>
          </p:nvPr>
        </p:nvSpPr>
        <p:spPr/>
        <p:txBody>
          <a:bodyPr>
            <a:normAutofit/>
          </a:bodyPr>
          <a:lstStyle/>
          <a:p>
            <a:pPr marL="0" indent="0">
              <a:buNone/>
            </a:pPr>
            <a:r>
              <a:rPr lang="en-GB" dirty="0" smtClean="0">
                <a:latin typeface="Arial"/>
                <a:cs typeface="Arial"/>
              </a:rPr>
              <a:t>‘</a:t>
            </a:r>
            <a:r>
              <a:rPr lang="en-GB" dirty="0">
                <a:latin typeface="Arial"/>
                <a:cs typeface="Arial"/>
              </a:rPr>
              <a:t>the collection of individuals, agencies and services that work together to support, manage and supervise people who have committed offences, from the point of arrest, through prosecution, community disposal or custody and alternatives to these, until they are reintegrated into the community</a:t>
            </a:r>
            <a:r>
              <a:rPr lang="en-GB" dirty="0" smtClean="0">
                <a:latin typeface="Arial"/>
                <a:cs typeface="Arial"/>
              </a:rPr>
              <a:t>.’</a:t>
            </a:r>
          </a:p>
          <a:p>
            <a:pPr marL="0" indent="0">
              <a:buNone/>
            </a:pPr>
            <a:endParaRPr lang="en-GB" sz="2500" dirty="0">
              <a:latin typeface="Arial"/>
              <a:cs typeface="Arial"/>
            </a:endParaRPr>
          </a:p>
          <a:p>
            <a:pPr marL="0" indent="0" algn="r">
              <a:buNone/>
            </a:pPr>
            <a:r>
              <a:rPr lang="en-GB" sz="2200" dirty="0">
                <a:latin typeface="Arial"/>
                <a:cs typeface="Arial"/>
              </a:rPr>
              <a:t>(National Strategy for Community Justice, 2016: 8)</a:t>
            </a:r>
          </a:p>
          <a:p>
            <a:pPr marL="0" indent="0" algn="r">
              <a:buNone/>
            </a:pPr>
            <a:endParaRPr lang="en-US" sz="2200" dirty="0">
              <a:latin typeface="Arial"/>
              <a:cs typeface="Arial"/>
            </a:endParaRPr>
          </a:p>
          <a:p>
            <a:pPr marL="0" indent="0">
              <a:buNone/>
            </a:pPr>
            <a:endParaRPr lang="en-US" dirty="0" smtClean="0">
              <a:latin typeface="Arial"/>
              <a:cs typeface="Arial"/>
            </a:endParaRPr>
          </a:p>
        </p:txBody>
      </p:sp>
    </p:spTree>
    <p:extLst>
      <p:ext uri="{BB962C8B-B14F-4D97-AF65-F5344CB8AC3E}">
        <p14:creationId xmlns:p14="http://schemas.microsoft.com/office/powerpoint/2010/main" val="2320699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Strategic aims</a:t>
            </a:r>
            <a:endParaRPr lang="en-US" dirty="0">
              <a:latin typeface="Arial"/>
              <a:cs typeface="Arial"/>
            </a:endParaRPr>
          </a:p>
        </p:txBody>
      </p:sp>
      <p:sp>
        <p:nvSpPr>
          <p:cNvPr id="8" name="Content Placeholder 2"/>
          <p:cNvSpPr>
            <a:spLocks noGrp="1"/>
          </p:cNvSpPr>
          <p:nvPr>
            <p:ph idx="1"/>
          </p:nvPr>
        </p:nvSpPr>
        <p:spPr>
          <a:xfrm>
            <a:off x="1485900" y="1600202"/>
            <a:ext cx="6172200" cy="4525963"/>
          </a:xfrm>
        </p:spPr>
        <p:txBody>
          <a:bodyPr>
            <a:normAutofit fontScale="85000" lnSpcReduction="20000"/>
          </a:bodyPr>
          <a:lstStyle/>
          <a:p>
            <a:pPr marL="514338" indent="-514338">
              <a:buFont typeface="+mj-lt"/>
              <a:buAutoNum type="arabicPeriod"/>
            </a:pPr>
            <a:r>
              <a:rPr lang="en-US" dirty="0" smtClean="0">
                <a:latin typeface="Arial"/>
                <a:cs typeface="Arial"/>
              </a:rPr>
              <a:t>Prevent and reduce re/offending</a:t>
            </a:r>
          </a:p>
          <a:p>
            <a:pPr marL="514338" indent="-514338">
              <a:buFont typeface="+mj-lt"/>
              <a:buAutoNum type="arabicPeriod"/>
            </a:pPr>
            <a:r>
              <a:rPr lang="en-US" dirty="0" smtClean="0">
                <a:latin typeface="Arial"/>
                <a:cs typeface="Arial"/>
              </a:rPr>
              <a:t>Rehabilitation and reintegration into communities</a:t>
            </a:r>
          </a:p>
          <a:p>
            <a:pPr marL="0" indent="0">
              <a:buNone/>
            </a:pPr>
            <a:endParaRPr lang="en-US" dirty="0" smtClean="0">
              <a:latin typeface="Arial"/>
              <a:cs typeface="Arial"/>
            </a:endParaRPr>
          </a:p>
          <a:p>
            <a:pPr marL="0" indent="0">
              <a:buNone/>
            </a:pPr>
            <a:r>
              <a:rPr lang="en-US" dirty="0" smtClean="0">
                <a:latin typeface="Arial"/>
                <a:cs typeface="Arial"/>
              </a:rPr>
              <a:t>Strategic planning, collaboration, equal access to services:</a:t>
            </a:r>
            <a:endParaRPr lang="en-US" dirty="0">
              <a:latin typeface="Arial"/>
              <a:cs typeface="Arial"/>
            </a:endParaRPr>
          </a:p>
          <a:p>
            <a:pPr marL="0" indent="0">
              <a:buNone/>
            </a:pPr>
            <a:endParaRPr lang="en-US" dirty="0">
              <a:latin typeface="Arial"/>
              <a:cs typeface="Arial"/>
            </a:endParaRPr>
          </a:p>
          <a:p>
            <a:pPr marL="0" indent="0">
              <a:buNone/>
            </a:pPr>
            <a:r>
              <a:rPr lang="en-GB" i="1" dirty="0" smtClean="0">
                <a:latin typeface="Arial"/>
                <a:cs typeface="Arial"/>
              </a:rPr>
              <a:t>‘Effectively managed, </a:t>
            </a:r>
            <a:r>
              <a:rPr lang="en-GB" i="1" dirty="0">
                <a:latin typeface="Arial"/>
                <a:cs typeface="Arial"/>
              </a:rPr>
              <a:t>person-centred transition where the needs of individuals are assessed and addressed</a:t>
            </a:r>
            <a:r>
              <a:rPr lang="en-GB" i="1" dirty="0" smtClean="0">
                <a:latin typeface="Arial"/>
                <a:cs typeface="Arial"/>
              </a:rPr>
              <a:t>.’ (</a:t>
            </a:r>
            <a:r>
              <a:rPr lang="en-GB" i="1" dirty="0" err="1" smtClean="0">
                <a:latin typeface="Arial"/>
                <a:cs typeface="Arial"/>
              </a:rPr>
              <a:t>NSCJ</a:t>
            </a:r>
            <a:r>
              <a:rPr lang="en-GB" i="1" dirty="0" smtClean="0">
                <a:latin typeface="Arial"/>
                <a:cs typeface="Arial"/>
              </a:rPr>
              <a:t>, 2016: 22)</a:t>
            </a:r>
            <a:endParaRPr lang="en-US" i="1" dirty="0" smtClean="0">
              <a:latin typeface="Arial"/>
              <a:cs typeface="Arial"/>
            </a:endParaRPr>
          </a:p>
        </p:txBody>
      </p:sp>
    </p:spTree>
    <p:extLst>
      <p:ext uri="{BB962C8B-B14F-4D97-AF65-F5344CB8AC3E}">
        <p14:creationId xmlns:p14="http://schemas.microsoft.com/office/powerpoint/2010/main" val="2675937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Partners and structures</a:t>
            </a:r>
            <a:endParaRPr lang="en-US" dirty="0">
              <a:latin typeface="Arial"/>
              <a:cs typeface="Arial"/>
            </a:endParaRPr>
          </a:p>
        </p:txBody>
      </p:sp>
      <p:sp>
        <p:nvSpPr>
          <p:cNvPr id="8" name="Content Placeholder 2"/>
          <p:cNvSpPr>
            <a:spLocks noGrp="1"/>
          </p:cNvSpPr>
          <p:nvPr>
            <p:ph idx="1"/>
          </p:nvPr>
        </p:nvSpPr>
        <p:spPr>
          <a:xfrm>
            <a:off x="1485900" y="1600202"/>
            <a:ext cx="6172200" cy="4525963"/>
          </a:xfrm>
        </p:spPr>
        <p:txBody>
          <a:bodyPr>
            <a:normAutofit fontScale="92500"/>
          </a:bodyPr>
          <a:lstStyle/>
          <a:p>
            <a:r>
              <a:rPr lang="en-US" dirty="0" smtClean="0">
                <a:latin typeface="Arial"/>
                <a:cs typeface="Arial"/>
              </a:rPr>
              <a:t>Local model</a:t>
            </a:r>
          </a:p>
          <a:p>
            <a:r>
              <a:rPr lang="en-US" dirty="0" smtClean="0">
                <a:latin typeface="Arial"/>
                <a:cs typeface="Arial"/>
              </a:rPr>
              <a:t>30 community justice partnerships</a:t>
            </a:r>
          </a:p>
          <a:p>
            <a:r>
              <a:rPr lang="en-US" dirty="0">
                <a:latin typeface="Arial"/>
                <a:cs typeface="Arial"/>
              </a:rPr>
              <a:t>Links to CPPs, </a:t>
            </a:r>
            <a:r>
              <a:rPr lang="en-US" dirty="0" smtClean="0">
                <a:latin typeface="Arial"/>
                <a:cs typeface="Arial"/>
              </a:rPr>
              <a:t>IJBs, ADPs </a:t>
            </a:r>
          </a:p>
          <a:p>
            <a:r>
              <a:rPr lang="en-US" dirty="0" smtClean="0">
                <a:latin typeface="Arial"/>
                <a:cs typeface="Arial"/>
              </a:rPr>
              <a:t>Statutory and non-statutory members</a:t>
            </a:r>
          </a:p>
          <a:p>
            <a:pPr lvl="1"/>
            <a:r>
              <a:rPr lang="en-US" dirty="0" smtClean="0">
                <a:latin typeface="Arial"/>
                <a:cs typeface="Arial"/>
              </a:rPr>
              <a:t>Inc. NHS Boards, IJBs, Local Authorities, Social Work Scotland </a:t>
            </a:r>
          </a:p>
          <a:p>
            <a:pPr lvl="1"/>
            <a:r>
              <a:rPr lang="en-US" dirty="0" smtClean="0">
                <a:latin typeface="Arial"/>
                <a:cs typeface="Arial"/>
              </a:rPr>
              <a:t>Third sector, lived experience</a:t>
            </a:r>
          </a:p>
          <a:p>
            <a:pPr marL="0" indent="0">
              <a:buNone/>
            </a:pPr>
            <a:endParaRPr lang="en-US" dirty="0" smtClean="0">
              <a:latin typeface="Arial"/>
              <a:cs typeface="Arial"/>
            </a:endParaRPr>
          </a:p>
        </p:txBody>
      </p:sp>
    </p:spTree>
    <p:extLst>
      <p:ext uri="{BB962C8B-B14F-4D97-AF65-F5344CB8AC3E}">
        <p14:creationId xmlns:p14="http://schemas.microsoft.com/office/powerpoint/2010/main" val="3295947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a:cs typeface="Arial"/>
              </a:rPr>
              <a:t>Community justice population need</a:t>
            </a:r>
            <a:endParaRPr lang="en-US" dirty="0">
              <a:latin typeface="Arial"/>
              <a:cs typeface="Arial"/>
            </a:endParaRPr>
          </a:p>
        </p:txBody>
      </p:sp>
      <p:pic>
        <p:nvPicPr>
          <p:cNvPr id="9" name="Content Placeholder 8"/>
          <p:cNvPicPr>
            <a:picLocks noGrp="1"/>
          </p:cNvPicPr>
          <p:nvPr>
            <p:ph idx="1"/>
          </p:nvPr>
        </p:nvPicPr>
        <p:blipFill rotWithShape="1">
          <a:blip r:embed="rId2"/>
          <a:srcRect l="35749" t="37730" r="36686" b="5302"/>
          <a:stretch/>
        </p:blipFill>
        <p:spPr bwMode="auto">
          <a:xfrm>
            <a:off x="1979712" y="1266095"/>
            <a:ext cx="4464496" cy="486007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25225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a:cs typeface="Arial"/>
              </a:rPr>
              <a:t>Community justice </a:t>
            </a:r>
            <a:br>
              <a:rPr lang="en-US" dirty="0" smtClean="0">
                <a:latin typeface="Arial"/>
                <a:cs typeface="Arial"/>
              </a:rPr>
            </a:br>
            <a:r>
              <a:rPr lang="en-US" dirty="0" smtClean="0">
                <a:latin typeface="Arial"/>
                <a:cs typeface="Arial"/>
              </a:rPr>
              <a:t>strategic commissioning</a:t>
            </a:r>
            <a:endParaRPr lang="en-US" dirty="0">
              <a:latin typeface="Arial"/>
              <a:cs typeface="Arial"/>
            </a:endParaRPr>
          </a:p>
        </p:txBody>
      </p:sp>
      <p:sp>
        <p:nvSpPr>
          <p:cNvPr id="8" name="Content Placeholder 2"/>
          <p:cNvSpPr>
            <a:spLocks noGrp="1"/>
          </p:cNvSpPr>
          <p:nvPr>
            <p:ph idx="1"/>
          </p:nvPr>
        </p:nvSpPr>
        <p:spPr>
          <a:xfrm>
            <a:off x="755576" y="1600202"/>
            <a:ext cx="7704856" cy="4525963"/>
          </a:xfrm>
        </p:spPr>
        <p:txBody>
          <a:bodyPr>
            <a:normAutofit lnSpcReduction="10000"/>
          </a:bodyPr>
          <a:lstStyle/>
          <a:p>
            <a:r>
              <a:rPr lang="en-US" dirty="0" smtClean="0">
                <a:latin typeface="Arial"/>
                <a:cs typeface="Arial"/>
              </a:rPr>
              <a:t>Aim:</a:t>
            </a:r>
          </a:p>
          <a:p>
            <a:pPr marL="0" indent="0">
              <a:buNone/>
            </a:pPr>
            <a:r>
              <a:rPr lang="en-US" dirty="0" smtClean="0">
                <a:latin typeface="Arial"/>
                <a:cs typeface="Arial"/>
              </a:rPr>
              <a:t>Understand needs and develop the best services to meet them over the long term with available resource</a:t>
            </a:r>
          </a:p>
          <a:p>
            <a:r>
              <a:rPr lang="en-US" dirty="0" smtClean="0">
                <a:latin typeface="Arial"/>
                <a:cs typeface="Arial"/>
              </a:rPr>
              <a:t>Identified </a:t>
            </a:r>
            <a:r>
              <a:rPr lang="en-US" dirty="0">
                <a:latin typeface="Arial"/>
                <a:cs typeface="Arial"/>
              </a:rPr>
              <a:t>in national strategy</a:t>
            </a:r>
          </a:p>
          <a:p>
            <a:r>
              <a:rPr lang="en-US" dirty="0" smtClean="0">
                <a:latin typeface="Arial"/>
                <a:cs typeface="Arial"/>
              </a:rPr>
              <a:t>Framework for single and joint partner use</a:t>
            </a:r>
          </a:p>
          <a:p>
            <a:r>
              <a:rPr lang="en-US" dirty="0" smtClean="0">
                <a:latin typeface="Arial"/>
                <a:cs typeface="Arial"/>
              </a:rPr>
              <a:t>Medium term aspiration for joint strategic commissioning</a:t>
            </a:r>
          </a:p>
          <a:p>
            <a:pPr marL="0" indent="0">
              <a:buNone/>
            </a:pPr>
            <a:endParaRPr lang="en-US" dirty="0" smtClean="0">
              <a:latin typeface="Arial"/>
              <a:cs typeface="Arial"/>
            </a:endParaRPr>
          </a:p>
        </p:txBody>
      </p:sp>
    </p:spTree>
    <p:extLst>
      <p:ext uri="{BB962C8B-B14F-4D97-AF65-F5344CB8AC3E}">
        <p14:creationId xmlns:p14="http://schemas.microsoft.com/office/powerpoint/2010/main" val="2129048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Current status</a:t>
            </a:r>
            <a:endParaRPr lang="en-US" dirty="0">
              <a:latin typeface="Arial"/>
              <a:cs typeface="Arial"/>
            </a:endParaRPr>
          </a:p>
        </p:txBody>
      </p:sp>
      <p:sp>
        <p:nvSpPr>
          <p:cNvPr id="8" name="Content Placeholder 2"/>
          <p:cNvSpPr>
            <a:spLocks noGrp="1"/>
          </p:cNvSpPr>
          <p:nvPr>
            <p:ph idx="1"/>
          </p:nvPr>
        </p:nvSpPr>
        <p:spPr>
          <a:xfrm>
            <a:off x="611560" y="1600202"/>
            <a:ext cx="7776864" cy="4525963"/>
          </a:xfrm>
        </p:spPr>
        <p:txBody>
          <a:bodyPr>
            <a:normAutofit lnSpcReduction="10000"/>
          </a:bodyPr>
          <a:lstStyle/>
          <a:p>
            <a:r>
              <a:rPr lang="en-US" dirty="0" smtClean="0">
                <a:latin typeface="Arial"/>
                <a:cs typeface="Arial"/>
              </a:rPr>
              <a:t>Sector update </a:t>
            </a:r>
          </a:p>
          <a:p>
            <a:r>
              <a:rPr lang="en-US" dirty="0">
                <a:latin typeface="Arial"/>
                <a:cs typeface="Arial"/>
              </a:rPr>
              <a:t>Completion December and publication </a:t>
            </a:r>
            <a:r>
              <a:rPr lang="en-US" dirty="0" smtClean="0">
                <a:latin typeface="Arial"/>
                <a:cs typeface="Arial"/>
              </a:rPr>
              <a:t>Feb/March</a:t>
            </a:r>
            <a:endParaRPr lang="en-US" dirty="0">
              <a:latin typeface="Arial"/>
              <a:cs typeface="Arial"/>
            </a:endParaRPr>
          </a:p>
          <a:p>
            <a:r>
              <a:rPr lang="en-US" dirty="0" smtClean="0">
                <a:latin typeface="Arial"/>
                <a:cs typeface="Arial"/>
              </a:rPr>
              <a:t>Business case to respond to consultation feedback on model and delivery support</a:t>
            </a:r>
          </a:p>
          <a:p>
            <a:r>
              <a:rPr lang="en-US" dirty="0" smtClean="0">
                <a:latin typeface="Arial"/>
                <a:cs typeface="Arial"/>
              </a:rPr>
              <a:t>Partner views on growing collaboration and coordination for improved journeys and transitions</a:t>
            </a:r>
          </a:p>
        </p:txBody>
      </p:sp>
    </p:spTree>
    <p:extLst>
      <p:ext uri="{BB962C8B-B14F-4D97-AF65-F5344CB8AC3E}">
        <p14:creationId xmlns:p14="http://schemas.microsoft.com/office/powerpoint/2010/main" val="2075919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Cycle of activities</a:t>
            </a:r>
            <a:endParaRPr lang="en-US" dirty="0">
              <a:latin typeface="Arial"/>
              <a:cs typeface="Arial"/>
            </a:endParaRPr>
          </a:p>
        </p:txBody>
      </p:sp>
      <p:pic>
        <p:nvPicPr>
          <p:cNvPr id="3" name="Content Placeholder 2"/>
          <p:cNvPicPr>
            <a:picLocks noGrp="1" noChangeAspect="1"/>
          </p:cNvPicPr>
          <p:nvPr>
            <p:ph idx="1"/>
          </p:nvPr>
        </p:nvPicPr>
        <p:blipFill rotWithShape="1">
          <a:blip r:embed="rId2">
            <a:extLst>
              <a:ext uri="{28A0092B-C50C-407E-A947-70E740481C1C}">
                <a14:useLocalDpi xmlns:a14="http://schemas.microsoft.com/office/drawing/2010/main" val="0"/>
              </a:ext>
            </a:extLst>
          </a:blip>
          <a:srcRect l="1734" t="11889" r="2529" b="11338"/>
          <a:stretch/>
        </p:blipFill>
        <p:spPr>
          <a:xfrm>
            <a:off x="1309079" y="1688124"/>
            <a:ext cx="6525845" cy="3924887"/>
          </a:xfrm>
        </p:spPr>
      </p:pic>
    </p:spTree>
    <p:extLst>
      <p:ext uri="{BB962C8B-B14F-4D97-AF65-F5344CB8AC3E}">
        <p14:creationId xmlns:p14="http://schemas.microsoft.com/office/powerpoint/2010/main" val="1138140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FF9BEAFBD9B548B6ACDE5DF7E3DFD8" ma:contentTypeVersion="10" ma:contentTypeDescription="Create a new document." ma:contentTypeScope="" ma:versionID="558b94745c7bc3d20598c943f29a39ad">
  <xsd:schema xmlns:xsd="http://www.w3.org/2001/XMLSchema" xmlns:xs="http://www.w3.org/2001/XMLSchema" xmlns:p="http://schemas.microsoft.com/office/2006/metadata/properties" xmlns:ns2="7b0832f7-d2e9-4461-9c94-e09d570d84fc" xmlns:ns3="a2b916de-b7d3-408a-b514-ad93e6949b80" targetNamespace="http://schemas.microsoft.com/office/2006/metadata/properties" ma:root="true" ma:fieldsID="4c9dcc586f77526aeed1740f4c81d04a" ns2:_="" ns3:_="">
    <xsd:import namespace="7b0832f7-d2e9-4461-9c94-e09d570d84fc"/>
    <xsd:import namespace="a2b916de-b7d3-408a-b514-ad93e6949b8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0832f7-d2e9-4461-9c94-e09d570d84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b916de-b7d3-408a-b514-ad93e6949b8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ADCC52-CDA4-4D66-B96E-A43CC70CF80D}"/>
</file>

<file path=customXml/itemProps2.xml><?xml version="1.0" encoding="utf-8"?>
<ds:datastoreItem xmlns:ds="http://schemas.openxmlformats.org/officeDocument/2006/customXml" ds:itemID="{C456E484-B322-49FA-AFCA-F3EE48E5E81F}"/>
</file>

<file path=customXml/itemProps3.xml><?xml version="1.0" encoding="utf-8"?>
<ds:datastoreItem xmlns:ds="http://schemas.openxmlformats.org/officeDocument/2006/customXml" ds:itemID="{2199B40A-C956-49F6-B858-0E8AAC710720}"/>
</file>

<file path=docProps/app.xml><?xml version="1.0" encoding="utf-8"?>
<Properties xmlns="http://schemas.openxmlformats.org/officeDocument/2006/extended-properties" xmlns:vt="http://schemas.openxmlformats.org/officeDocument/2006/docPropsVTypes">
  <TotalTime>1</TotalTime>
  <Words>319</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Community Justice Strategic Commissioning</vt:lpstr>
      <vt:lpstr>Overview</vt:lpstr>
      <vt:lpstr>What is community justice?</vt:lpstr>
      <vt:lpstr>Strategic aims</vt:lpstr>
      <vt:lpstr>Partners and structures</vt:lpstr>
      <vt:lpstr>Community justice population need</vt:lpstr>
      <vt:lpstr>Community justice  strategic commissioning</vt:lpstr>
      <vt:lpstr>Current status</vt:lpstr>
      <vt:lpstr>Cycle of activities</vt:lpstr>
      <vt:lpstr>Next steps</vt:lpstr>
      <vt:lpstr>How can we best work together for rehabilitation and reintegration?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Justice Strategic Commissioning</dc:title>
  <dc:creator>Alison Bavidge</dc:creator>
  <cp:lastModifiedBy>Alison Bavidge</cp:lastModifiedBy>
  <cp:revision>2</cp:revision>
  <dcterms:created xsi:type="dcterms:W3CDTF">2019-12-16T17:21:07Z</dcterms:created>
  <dcterms:modified xsi:type="dcterms:W3CDTF">2019-12-16T17:23:07Z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0x0101005AFF9BEAFBD9B548B6ACDE5DF7E3DFD8</vt:lpwstr>
  </property>
</Properties>
</file>