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10.xml" ContentType="application/vnd.openxmlformats-officedocument.presentationml.slide+xml"/>
  <Override PartName="/ppt/slides/slide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9.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20.xml" ContentType="application/vnd.openxmlformats-officedocument.presentationml.slideLayout+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2.xml" ContentType="application/vnd.openxmlformats-officedocument.theme+xml"/>
  <Override PartName="/ppt/theme/theme1.xml" ContentType="application/vnd.openxmlformats-officedocument.theme+xml"/>
  <Override PartName="/ppt/theme/theme4.xml" ContentType="application/vnd.openxmlformats-officedocument.theme+xml"/>
  <Override PartName="/ppt/notesMasters/notesMaster1.xml" ContentType="application/vnd.openxmlformats-officedocument.presentationml.notes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60" r:id="rId2"/>
  </p:sldMasterIdLst>
  <p:notesMasterIdLst>
    <p:notesMasterId r:id="rId13"/>
  </p:notesMasterIdLst>
  <p:handoutMasterIdLst>
    <p:handoutMasterId r:id="rId14"/>
  </p:handoutMasterIdLst>
  <p:sldIdLst>
    <p:sldId id="331" r:id="rId3"/>
    <p:sldId id="359" r:id="rId4"/>
    <p:sldId id="369" r:id="rId5"/>
    <p:sldId id="358" r:id="rId6"/>
    <p:sldId id="360" r:id="rId7"/>
    <p:sldId id="365" r:id="rId8"/>
    <p:sldId id="363" r:id="rId9"/>
    <p:sldId id="366" r:id="rId10"/>
    <p:sldId id="367" r:id="rId11"/>
    <p:sldId id="368"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8"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900" autoAdjust="0"/>
    <p:restoredTop sz="90791" autoAdjust="0"/>
  </p:normalViewPr>
  <p:slideViewPr>
    <p:cSldViewPr>
      <p:cViewPr varScale="1">
        <p:scale>
          <a:sx n="98" d="100"/>
          <a:sy n="98" d="100"/>
        </p:scale>
        <p:origin x="114"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 Id="rId22" Type="http://schemas.openxmlformats.org/officeDocument/2006/relationships/customXml" Target="../customXml/item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A327F3E3-3C47-4D9A-8736-7BD8484AC9D4}" type="datetimeFigureOut">
              <a:rPr lang="en-GB" smtClean="0"/>
              <a:t>15/08/2019</a:t>
            </a:fld>
            <a:endParaRPr lang="en-GB" dirty="0"/>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CA216F04-58AF-4E34-AA3B-D25A128F0F9E}" type="slidenum">
              <a:rPr lang="en-GB" smtClean="0"/>
              <a:t>‹#›</a:t>
            </a:fld>
            <a:endParaRPr lang="en-GB" dirty="0"/>
          </a:p>
        </p:txBody>
      </p:sp>
    </p:spTree>
    <p:extLst>
      <p:ext uri="{BB962C8B-B14F-4D97-AF65-F5344CB8AC3E}">
        <p14:creationId xmlns:p14="http://schemas.microsoft.com/office/powerpoint/2010/main" val="30778535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E0694ECE-5737-41B4-96F1-89484AD6B6C3}" type="datetimeFigureOut">
              <a:rPr lang="en-GB" smtClean="0"/>
              <a:t>15/08/2019</a:t>
            </a:fld>
            <a:endParaRPr lang="en-GB" dirty="0"/>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76345B20-30B4-439E-BD74-0FDBFAC28821}" type="slidenum">
              <a:rPr lang="en-GB" smtClean="0"/>
              <a:t>‹#›</a:t>
            </a:fld>
            <a:endParaRPr lang="en-GB" dirty="0"/>
          </a:p>
        </p:txBody>
      </p:sp>
    </p:spTree>
    <p:extLst>
      <p:ext uri="{BB962C8B-B14F-4D97-AF65-F5344CB8AC3E}">
        <p14:creationId xmlns:p14="http://schemas.microsoft.com/office/powerpoint/2010/main" val="3596608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345B20-30B4-439E-BD74-0FDBFAC28821}" type="slidenum">
              <a:rPr lang="en-GB" smtClean="0"/>
              <a:t>1</a:t>
            </a:fld>
            <a:endParaRPr lang="en-GB" dirty="0"/>
          </a:p>
        </p:txBody>
      </p:sp>
    </p:spTree>
    <p:extLst>
      <p:ext uri="{BB962C8B-B14F-4D97-AF65-F5344CB8AC3E}">
        <p14:creationId xmlns:p14="http://schemas.microsoft.com/office/powerpoint/2010/main" val="17207515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345B20-30B4-439E-BD74-0FDBFAC28821}" type="slidenum">
              <a:rPr lang="en-GB" smtClean="0"/>
              <a:t>2</a:t>
            </a:fld>
            <a:endParaRPr lang="en-GB" dirty="0"/>
          </a:p>
        </p:txBody>
      </p:sp>
    </p:spTree>
    <p:extLst>
      <p:ext uri="{BB962C8B-B14F-4D97-AF65-F5344CB8AC3E}">
        <p14:creationId xmlns:p14="http://schemas.microsoft.com/office/powerpoint/2010/main" val="522633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345B20-30B4-439E-BD74-0FDBFAC28821}" type="slidenum">
              <a:rPr lang="en-GB" smtClean="0"/>
              <a:t>4</a:t>
            </a:fld>
            <a:endParaRPr lang="en-GB" dirty="0"/>
          </a:p>
        </p:txBody>
      </p:sp>
    </p:spTree>
    <p:extLst>
      <p:ext uri="{BB962C8B-B14F-4D97-AF65-F5344CB8AC3E}">
        <p14:creationId xmlns:p14="http://schemas.microsoft.com/office/powerpoint/2010/main" val="3173020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The Service Level Agreements between SPS and Local Authorities for Prison Based Social Work (PBSW) do not currently include ASP work. PBSW teams therefore may not have capacity for this element of the work and may be unable to host ASP meetings/case conferences etc.  </a:t>
            </a:r>
          </a:p>
          <a:p>
            <a:endParaRPr lang="en-GB" dirty="0" smtClean="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t>Sometimes locating the correct LA achieved by reference to the Social Enquiry Report. However Ordinary Residence guidance can be used if information is available. The application of this guidance though was noted as presenting difficulties where the prisoner’s Ordinary Residence is outwith Scotland. There also appear to be differing criteria for Ordinary Residence between Local Authorities and Health Boards which can complicate referral for provision of services. The issue of foreign national prisoners was also raised. This was in relation to communicating with the UK Borders Agency around those deemed to be adults at risk of harm and the potential need for training of UK Border Agency staff around ASP. </a:t>
            </a:r>
          </a:p>
          <a:p>
            <a:endParaRPr lang="en-GB" dirty="0"/>
          </a:p>
        </p:txBody>
      </p:sp>
      <p:sp>
        <p:nvSpPr>
          <p:cNvPr id="4" name="Slide Number Placeholder 3"/>
          <p:cNvSpPr>
            <a:spLocks noGrp="1"/>
          </p:cNvSpPr>
          <p:nvPr>
            <p:ph type="sldNum" sz="quarter" idx="10"/>
          </p:nvPr>
        </p:nvSpPr>
        <p:spPr/>
        <p:txBody>
          <a:bodyPr/>
          <a:lstStyle/>
          <a:p>
            <a:fld id="{76345B20-30B4-439E-BD74-0FDBFAC28821}" type="slidenum">
              <a:rPr lang="en-GB" smtClean="0"/>
              <a:t>7</a:t>
            </a:fld>
            <a:endParaRPr lang="en-GB" dirty="0"/>
          </a:p>
        </p:txBody>
      </p:sp>
    </p:spTree>
    <p:extLst>
      <p:ext uri="{BB962C8B-B14F-4D97-AF65-F5344CB8AC3E}">
        <p14:creationId xmlns:p14="http://schemas.microsoft.com/office/powerpoint/2010/main" val="30018263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76345B20-30B4-439E-BD74-0FDBFAC28821}" type="slidenum">
              <a:rPr lang="en-GB" smtClean="0"/>
              <a:t>9</a:t>
            </a:fld>
            <a:endParaRPr lang="en-GB" dirty="0"/>
          </a:p>
        </p:txBody>
      </p:sp>
    </p:spTree>
    <p:extLst>
      <p:ext uri="{BB962C8B-B14F-4D97-AF65-F5344CB8AC3E}">
        <p14:creationId xmlns:p14="http://schemas.microsoft.com/office/powerpoint/2010/main" val="3707472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userDrawn="1"/>
        </p:nvSpPr>
        <p:spPr bwMode="auto">
          <a:xfrm>
            <a:off x="0" y="0"/>
            <a:ext cx="9144000" cy="6861175"/>
          </a:xfrm>
          <a:prstGeom prst="rect">
            <a:avLst/>
          </a:prstGeom>
          <a:solidFill>
            <a:srgbClr val="A2B639"/>
          </a:solidFill>
          <a:ln w="9525">
            <a:noFill/>
            <a:miter lim="800000"/>
            <a:headEnd/>
            <a:tailEnd/>
          </a:ln>
        </p:spPr>
        <p:txBody>
          <a:bodyPr wrap="none" anchor="ctr"/>
          <a:lstStyle/>
          <a:p>
            <a:pPr algn="ctr" eaLnBrk="0" fontAlgn="base" hangingPunct="0">
              <a:spcBef>
                <a:spcPct val="0"/>
              </a:spcBef>
              <a:spcAft>
                <a:spcPct val="0"/>
              </a:spcAft>
              <a:defRPr/>
            </a:pPr>
            <a:endParaRPr lang="en-US" sz="1800" dirty="0">
              <a:solidFill>
                <a:srgbClr val="000000"/>
              </a:solidFill>
            </a:endParaRPr>
          </a:p>
        </p:txBody>
      </p:sp>
      <p:pic>
        <p:nvPicPr>
          <p:cNvPr id="5" name="Picture 12" descr="WithScotland_whitelogo"/>
          <p:cNvPicPr>
            <a:picLocks noChangeAspect="1" noChangeArrowheads="1"/>
          </p:cNvPicPr>
          <p:nvPr userDrawn="1"/>
        </p:nvPicPr>
        <p:blipFill>
          <a:blip r:embed="rId2" cstate="print"/>
          <a:srcRect/>
          <a:stretch>
            <a:fillRect/>
          </a:stretch>
        </p:blipFill>
        <p:spPr bwMode="auto">
          <a:xfrm>
            <a:off x="5791200" y="2"/>
            <a:ext cx="3200400" cy="1590675"/>
          </a:xfrm>
          <a:prstGeom prst="rect">
            <a:avLst/>
          </a:prstGeom>
          <a:noFill/>
          <a:ln w="9525">
            <a:noFill/>
            <a:miter lim="800000"/>
            <a:headEnd/>
            <a:tailEnd/>
          </a:ln>
        </p:spPr>
      </p:pic>
      <p:sp>
        <p:nvSpPr>
          <p:cNvPr id="3074" name="Rectangle 2"/>
          <p:cNvSpPr>
            <a:spLocks noGrp="1" noChangeArrowheads="1"/>
          </p:cNvSpPr>
          <p:nvPr>
            <p:ph type="ctrTitle"/>
          </p:nvPr>
        </p:nvSpPr>
        <p:spPr>
          <a:xfrm>
            <a:off x="520701" y="3886200"/>
            <a:ext cx="7556500" cy="914400"/>
          </a:xfrm>
        </p:spPr>
        <p:txBody>
          <a:bodyPr/>
          <a:lstStyle>
            <a:lvl1pPr>
              <a:defRPr sz="3300">
                <a:solidFill>
                  <a:srgbClr val="A52485"/>
                </a:solidFill>
              </a:defRPr>
            </a:lvl1pPr>
          </a:lstStyle>
          <a:p>
            <a:r>
              <a:rPr lang="en-US"/>
              <a:t>Click to edit Master title style</a:t>
            </a:r>
          </a:p>
        </p:txBody>
      </p:sp>
      <p:sp>
        <p:nvSpPr>
          <p:cNvPr id="3083" name="Rectangle 11"/>
          <p:cNvSpPr>
            <a:spLocks noGrp="1" noChangeArrowheads="1"/>
          </p:cNvSpPr>
          <p:nvPr>
            <p:ph type="subTitle" idx="1"/>
          </p:nvPr>
        </p:nvSpPr>
        <p:spPr>
          <a:xfrm>
            <a:off x="533400" y="4724400"/>
            <a:ext cx="7543800" cy="692150"/>
          </a:xfrm>
        </p:spPr>
        <p:txBody>
          <a:bodyPr/>
          <a:lstStyle>
            <a:lvl1pPr marL="0" indent="0">
              <a:buFontTx/>
              <a:buNone/>
              <a:defRPr>
                <a:solidFill>
                  <a:srgbClr val="E9EDC5"/>
                </a:solidFill>
              </a:defRPr>
            </a:lvl1pPr>
          </a:lstStyle>
          <a:p>
            <a:r>
              <a:rPr lang="en-US"/>
              <a:t>Click to edit Master subtitle style</a:t>
            </a:r>
          </a:p>
        </p:txBody>
      </p:sp>
    </p:spTree>
    <p:extLst>
      <p:ext uri="{BB962C8B-B14F-4D97-AF65-F5344CB8AC3E}">
        <p14:creationId xmlns:p14="http://schemas.microsoft.com/office/powerpoint/2010/main" val="410122271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7E7DD7C0-35D0-402D-A047-DCF8C5E26B5A}" type="slidenum">
              <a:rPr lang="en-US"/>
              <a:pPr>
                <a:defRPr/>
              </a:pPr>
              <a:t>‹#›</a:t>
            </a:fld>
            <a:endParaRPr lang="en-US" dirty="0">
              <a:solidFill>
                <a:srgbClr val="3C5649"/>
              </a:solidFill>
            </a:endParaRPr>
          </a:p>
        </p:txBody>
      </p:sp>
    </p:spTree>
    <p:extLst>
      <p:ext uri="{BB962C8B-B14F-4D97-AF65-F5344CB8AC3E}">
        <p14:creationId xmlns:p14="http://schemas.microsoft.com/office/powerpoint/2010/main" val="38042933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2"/>
            <a:ext cx="7772400" cy="1362075"/>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1DF0B000-C6B0-4E16-BFFB-E6DDC0E7C38C}" type="slidenum">
              <a:rPr lang="en-US"/>
              <a:pPr>
                <a:defRPr/>
              </a:pPr>
              <a:t>‹#›</a:t>
            </a:fld>
            <a:endParaRPr lang="en-US" dirty="0">
              <a:solidFill>
                <a:srgbClr val="3C5649"/>
              </a:solidFill>
            </a:endParaRPr>
          </a:p>
        </p:txBody>
      </p:sp>
    </p:spTree>
    <p:extLst>
      <p:ext uri="{BB962C8B-B14F-4D97-AF65-F5344CB8AC3E}">
        <p14:creationId xmlns:p14="http://schemas.microsoft.com/office/powerpoint/2010/main" val="26021738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363539" y="1660525"/>
            <a:ext cx="4117975" cy="44354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33914" y="1660525"/>
            <a:ext cx="4119562" cy="4435475"/>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6"/>
          <p:cNvSpPr>
            <a:spLocks noGrp="1" noChangeArrowheads="1"/>
          </p:cNvSpPr>
          <p:nvPr>
            <p:ph type="sldNum" sz="quarter" idx="10"/>
          </p:nvPr>
        </p:nvSpPr>
        <p:spPr>
          <a:ln/>
        </p:spPr>
        <p:txBody>
          <a:bodyPr/>
          <a:lstStyle>
            <a:lvl1pPr>
              <a:defRPr/>
            </a:lvl1pPr>
          </a:lstStyle>
          <a:p>
            <a:pPr>
              <a:defRPr/>
            </a:pPr>
            <a:fld id="{A4432886-9D87-4F8C-AD91-0C0EADD141A8}" type="slidenum">
              <a:rPr lang="en-US"/>
              <a:pPr>
                <a:defRPr/>
              </a:pPr>
              <a:t>‹#›</a:t>
            </a:fld>
            <a:endParaRPr lang="en-US" dirty="0">
              <a:solidFill>
                <a:srgbClr val="3C5649"/>
              </a:solidFill>
            </a:endParaRPr>
          </a:p>
        </p:txBody>
      </p:sp>
    </p:spTree>
    <p:extLst>
      <p:ext uri="{BB962C8B-B14F-4D97-AF65-F5344CB8AC3E}">
        <p14:creationId xmlns:p14="http://schemas.microsoft.com/office/powerpoint/2010/main" val="67193625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6"/>
          <p:cNvSpPr>
            <a:spLocks noGrp="1" noChangeArrowheads="1"/>
          </p:cNvSpPr>
          <p:nvPr>
            <p:ph type="sldNum" sz="quarter" idx="10"/>
          </p:nvPr>
        </p:nvSpPr>
        <p:spPr>
          <a:ln/>
        </p:spPr>
        <p:txBody>
          <a:bodyPr/>
          <a:lstStyle>
            <a:lvl1pPr>
              <a:defRPr/>
            </a:lvl1pPr>
          </a:lstStyle>
          <a:p>
            <a:pPr>
              <a:defRPr/>
            </a:pPr>
            <a:fld id="{44F4F720-45B7-4157-859B-9395A267E54B}" type="slidenum">
              <a:rPr lang="en-US"/>
              <a:pPr>
                <a:defRPr/>
              </a:pPr>
              <a:t>‹#›</a:t>
            </a:fld>
            <a:endParaRPr lang="en-US" dirty="0">
              <a:solidFill>
                <a:srgbClr val="3C5649"/>
              </a:solidFill>
            </a:endParaRPr>
          </a:p>
        </p:txBody>
      </p:sp>
    </p:spTree>
    <p:extLst>
      <p:ext uri="{BB962C8B-B14F-4D97-AF65-F5344CB8AC3E}">
        <p14:creationId xmlns:p14="http://schemas.microsoft.com/office/powerpoint/2010/main" val="36619109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6"/>
          <p:cNvSpPr>
            <a:spLocks noGrp="1" noChangeArrowheads="1"/>
          </p:cNvSpPr>
          <p:nvPr>
            <p:ph type="sldNum" sz="quarter" idx="10"/>
          </p:nvPr>
        </p:nvSpPr>
        <p:spPr>
          <a:ln/>
        </p:spPr>
        <p:txBody>
          <a:bodyPr/>
          <a:lstStyle>
            <a:lvl1pPr>
              <a:defRPr/>
            </a:lvl1pPr>
          </a:lstStyle>
          <a:p>
            <a:pPr>
              <a:defRPr/>
            </a:pPr>
            <a:fld id="{D8F9AB2E-D3B4-47B3-A8EB-96BD5E7BF82D}" type="slidenum">
              <a:rPr lang="en-US"/>
              <a:pPr>
                <a:defRPr/>
              </a:pPr>
              <a:t>‹#›</a:t>
            </a:fld>
            <a:endParaRPr lang="en-US" dirty="0">
              <a:solidFill>
                <a:srgbClr val="3C5649"/>
              </a:solidFill>
            </a:endParaRPr>
          </a:p>
        </p:txBody>
      </p:sp>
    </p:spTree>
    <p:extLst>
      <p:ext uri="{BB962C8B-B14F-4D97-AF65-F5344CB8AC3E}">
        <p14:creationId xmlns:p14="http://schemas.microsoft.com/office/powerpoint/2010/main" val="489168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9BAD694B-9A08-4165-BBCE-70509A6D5E7E}" type="slidenum">
              <a:rPr lang="en-US"/>
              <a:pPr>
                <a:defRPr/>
              </a:pPr>
              <a:t>‹#›</a:t>
            </a:fld>
            <a:endParaRPr lang="en-US" dirty="0">
              <a:solidFill>
                <a:srgbClr val="3C5649"/>
              </a:solidFill>
            </a:endParaRPr>
          </a:p>
        </p:txBody>
      </p:sp>
    </p:spTree>
    <p:extLst>
      <p:ext uri="{BB962C8B-B14F-4D97-AF65-F5344CB8AC3E}">
        <p14:creationId xmlns:p14="http://schemas.microsoft.com/office/powerpoint/2010/main" val="17032041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1500" b="1"/>
            </a:lvl1pPr>
          </a:lstStyle>
          <a:p>
            <a:r>
              <a:rPr lang="en-US"/>
              <a:t>Click to edit Master title style</a:t>
            </a:r>
            <a:endParaRPr lang="en-GB"/>
          </a:p>
        </p:txBody>
      </p:sp>
      <p:sp>
        <p:nvSpPr>
          <p:cNvPr id="3" name="Content Placeholder 2"/>
          <p:cNvSpPr>
            <a:spLocks noGrp="1"/>
          </p:cNvSpPr>
          <p:nvPr>
            <p:ph idx="1"/>
          </p:nvPr>
        </p:nvSpPr>
        <p:spPr>
          <a:xfrm>
            <a:off x="3575050" y="273052"/>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435102"/>
            <a:ext cx="3008313" cy="4691063"/>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B6C2A6F1-3A6F-4791-9612-1B53130FEF55}" type="slidenum">
              <a:rPr lang="en-US"/>
              <a:pPr>
                <a:defRPr/>
              </a:pPr>
              <a:t>‹#›</a:t>
            </a:fld>
            <a:endParaRPr lang="en-US" dirty="0">
              <a:solidFill>
                <a:srgbClr val="3C5649"/>
              </a:solidFill>
            </a:endParaRPr>
          </a:p>
        </p:txBody>
      </p:sp>
    </p:spTree>
    <p:extLst>
      <p:ext uri="{BB962C8B-B14F-4D97-AF65-F5344CB8AC3E}">
        <p14:creationId xmlns:p14="http://schemas.microsoft.com/office/powerpoint/2010/main" val="34194707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15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pPr lvl="0"/>
            <a:endParaRPr lang="en-GB"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05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FB6A411F-D18A-4065-BF67-9C9B116A2A90}" type="slidenum">
              <a:rPr lang="en-US"/>
              <a:pPr>
                <a:defRPr/>
              </a:pPr>
              <a:t>‹#›</a:t>
            </a:fld>
            <a:endParaRPr lang="en-US" dirty="0">
              <a:solidFill>
                <a:srgbClr val="3C5649"/>
              </a:solidFill>
            </a:endParaRPr>
          </a:p>
        </p:txBody>
      </p:sp>
    </p:spTree>
    <p:extLst>
      <p:ext uri="{BB962C8B-B14F-4D97-AF65-F5344CB8AC3E}">
        <p14:creationId xmlns:p14="http://schemas.microsoft.com/office/powerpoint/2010/main" val="19031970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57EC80D5-5FEC-4C24-B5E9-E73A7F19BEA0}" type="slidenum">
              <a:rPr lang="en-US"/>
              <a:pPr>
                <a:defRPr/>
              </a:pPr>
              <a:t>‹#›</a:t>
            </a:fld>
            <a:endParaRPr lang="en-US" dirty="0">
              <a:solidFill>
                <a:srgbClr val="3C5649"/>
              </a:solidFill>
            </a:endParaRPr>
          </a:p>
        </p:txBody>
      </p:sp>
    </p:spTree>
    <p:extLst>
      <p:ext uri="{BB962C8B-B14F-4D97-AF65-F5344CB8AC3E}">
        <p14:creationId xmlns:p14="http://schemas.microsoft.com/office/powerpoint/2010/main" val="241687616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53226" y="0"/>
            <a:ext cx="2162175" cy="6096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66701" y="0"/>
            <a:ext cx="6334125" cy="6096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6"/>
          <p:cNvSpPr>
            <a:spLocks noGrp="1" noChangeArrowheads="1"/>
          </p:cNvSpPr>
          <p:nvPr>
            <p:ph type="sldNum" sz="quarter" idx="10"/>
          </p:nvPr>
        </p:nvSpPr>
        <p:spPr>
          <a:ln/>
        </p:spPr>
        <p:txBody>
          <a:bodyPr/>
          <a:lstStyle>
            <a:lvl1pPr>
              <a:defRPr/>
            </a:lvl1pPr>
          </a:lstStyle>
          <a:p>
            <a:pPr>
              <a:defRPr/>
            </a:pPr>
            <a:fld id="{D3234DC1-B103-456A-8420-48196F2D88DC}" type="slidenum">
              <a:rPr lang="en-US"/>
              <a:pPr>
                <a:defRPr/>
              </a:pPr>
              <a:t>‹#›</a:t>
            </a:fld>
            <a:endParaRPr lang="en-US" dirty="0">
              <a:solidFill>
                <a:srgbClr val="3C5649"/>
              </a:solidFill>
            </a:endParaRPr>
          </a:p>
        </p:txBody>
      </p:sp>
    </p:spTree>
    <p:extLst>
      <p:ext uri="{BB962C8B-B14F-4D97-AF65-F5344CB8AC3E}">
        <p14:creationId xmlns:p14="http://schemas.microsoft.com/office/powerpoint/2010/main" val="204421362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Title Slide (Image)">
    <p:spTree>
      <p:nvGrpSpPr>
        <p:cNvPr id="1" name=""/>
        <p:cNvGrpSpPr/>
        <p:nvPr/>
      </p:nvGrpSpPr>
      <p:grpSpPr>
        <a:xfrm>
          <a:off x="0" y="0"/>
          <a:ext cx="0" cy="0"/>
          <a:chOff x="0" y="0"/>
          <a:chExt cx="0" cy="0"/>
        </a:xfrm>
      </p:grpSpPr>
      <p:sp>
        <p:nvSpPr>
          <p:cNvPr id="17" name="Rectangle 16"/>
          <p:cNvSpPr/>
          <p:nvPr/>
        </p:nvSpPr>
        <p:spPr>
          <a:xfrm>
            <a:off x="4644009" y="0"/>
            <a:ext cx="4499992" cy="6858000"/>
          </a:xfrm>
          <a:prstGeom prst="rect">
            <a:avLst/>
          </a:prstGeom>
          <a:solidFill>
            <a:srgbClr val="00793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eaLnBrk="0" fontAlgn="base" hangingPunct="0">
              <a:spcBef>
                <a:spcPct val="0"/>
              </a:spcBef>
              <a:spcAft>
                <a:spcPct val="0"/>
              </a:spcAft>
            </a:pPr>
            <a:endParaRPr lang="en-GB" sz="1800" dirty="0">
              <a:solidFill>
                <a:srgbClr val="FFFFFF"/>
              </a:solidFill>
              <a:latin typeface="Calibri" pitchFamily="34" charset="0"/>
            </a:endParaRPr>
          </a:p>
        </p:txBody>
      </p:sp>
      <p:grpSp>
        <p:nvGrpSpPr>
          <p:cNvPr id="18" name="Group 17"/>
          <p:cNvGrpSpPr/>
          <p:nvPr/>
        </p:nvGrpSpPr>
        <p:grpSpPr>
          <a:xfrm>
            <a:off x="5266578" y="1886852"/>
            <a:ext cx="3877200" cy="96175"/>
            <a:chOff x="5266578" y="1886850"/>
            <a:chExt cx="3877200" cy="96175"/>
          </a:xfrm>
        </p:grpSpPr>
        <p:cxnSp>
          <p:nvCxnSpPr>
            <p:cNvPr id="10" name="Straight Connector 9"/>
            <p:cNvCxnSpPr/>
            <p:nvPr/>
          </p:nvCxnSpPr>
          <p:spPr>
            <a:xfrm>
              <a:off x="5266578" y="1886850"/>
              <a:ext cx="38772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5400000">
              <a:off x="5236761" y="1938025"/>
              <a:ext cx="9000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5364001" y="1973663"/>
            <a:ext cx="3329786" cy="864000"/>
          </a:xfrm>
        </p:spPr>
        <p:txBody>
          <a:bodyPr/>
          <a:lstStyle>
            <a:lvl1pPr>
              <a:lnSpc>
                <a:spcPts val="2550"/>
              </a:lnSpc>
              <a:defRPr sz="2550">
                <a:solidFill>
                  <a:schemeClr val="bg1"/>
                </a:solidFill>
              </a:defRPr>
            </a:lvl1pPr>
          </a:lstStyle>
          <a:p>
            <a:r>
              <a:rPr lang="en-US" noProof="0"/>
              <a:t>Click to edit Master title style</a:t>
            </a:r>
            <a:endParaRPr lang="en-GB" noProof="0" dirty="0"/>
          </a:p>
        </p:txBody>
      </p:sp>
      <p:sp>
        <p:nvSpPr>
          <p:cNvPr id="3" name="Subtitle 2"/>
          <p:cNvSpPr>
            <a:spLocks noGrp="1"/>
          </p:cNvSpPr>
          <p:nvPr>
            <p:ph type="subTitle" idx="1" hasCustomPrompt="1"/>
          </p:nvPr>
        </p:nvSpPr>
        <p:spPr>
          <a:xfrm>
            <a:off x="5364001" y="2881399"/>
            <a:ext cx="3330583" cy="720000"/>
          </a:xfrm>
        </p:spPr>
        <p:txBody>
          <a:bodyPr/>
          <a:lstStyle>
            <a:lvl1pPr marL="0" indent="0" algn="l">
              <a:lnSpc>
                <a:spcPts val="1425"/>
              </a:lnSpc>
              <a:buNone/>
              <a:defRPr sz="1200" b="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GB" noProof="0" dirty="0"/>
              <a:t>Click to edit Master </a:t>
            </a:r>
            <a:br>
              <a:rPr lang="en-GB" noProof="0" dirty="0"/>
            </a:br>
            <a:r>
              <a:rPr lang="en-GB" noProof="0" dirty="0"/>
              <a:t>subtitle style</a:t>
            </a:r>
          </a:p>
        </p:txBody>
      </p:sp>
      <p:sp>
        <p:nvSpPr>
          <p:cNvPr id="9" name="Text Placeholder 8"/>
          <p:cNvSpPr>
            <a:spLocks noGrp="1"/>
          </p:cNvSpPr>
          <p:nvPr>
            <p:ph type="body" sz="quarter" idx="13"/>
          </p:nvPr>
        </p:nvSpPr>
        <p:spPr>
          <a:xfrm>
            <a:off x="5364162" y="3629942"/>
            <a:ext cx="3330000" cy="252000"/>
          </a:xfrm>
        </p:spPr>
        <p:txBody>
          <a:bodyPr/>
          <a:lstStyle>
            <a:lvl1pPr>
              <a:lnSpc>
                <a:spcPts val="1425"/>
              </a:lnSpc>
              <a:spcAft>
                <a:spcPts val="0"/>
              </a:spcAft>
              <a:defRPr sz="1050" b="1">
                <a:solidFill>
                  <a:schemeClr val="bg1"/>
                </a:solidFill>
              </a:defRPr>
            </a:lvl1pPr>
            <a:lvl2pPr>
              <a:lnSpc>
                <a:spcPts val="1425"/>
              </a:lnSpc>
              <a:defRPr sz="1200" b="0">
                <a:solidFill>
                  <a:schemeClr val="bg1"/>
                </a:solidFill>
              </a:defRPr>
            </a:lvl2pPr>
            <a:lvl3pPr>
              <a:lnSpc>
                <a:spcPts val="1425"/>
              </a:lnSpc>
              <a:defRPr sz="1200" b="0">
                <a:solidFill>
                  <a:schemeClr val="bg1"/>
                </a:solidFill>
              </a:defRPr>
            </a:lvl3pPr>
            <a:lvl4pPr>
              <a:lnSpc>
                <a:spcPts val="1425"/>
              </a:lnSpc>
              <a:defRPr sz="1200" b="0">
                <a:solidFill>
                  <a:schemeClr val="bg1"/>
                </a:solidFill>
              </a:defRPr>
            </a:lvl4pPr>
            <a:lvl5pPr>
              <a:lnSpc>
                <a:spcPts val="1425"/>
              </a:lnSpc>
              <a:buNone/>
              <a:defRPr sz="1200" b="0">
                <a:solidFill>
                  <a:schemeClr val="bg1"/>
                </a:solidFill>
              </a:defRPr>
            </a:lvl5pPr>
          </a:lstStyle>
          <a:p>
            <a:pPr lvl="0"/>
            <a:r>
              <a:rPr lang="en-US"/>
              <a:t>Click to edit Master text styles</a:t>
            </a:r>
          </a:p>
        </p:txBody>
      </p:sp>
      <p:sp>
        <p:nvSpPr>
          <p:cNvPr id="11" name="Text Placeholder 10"/>
          <p:cNvSpPr>
            <a:spLocks noGrp="1"/>
          </p:cNvSpPr>
          <p:nvPr>
            <p:ph type="body" sz="quarter" idx="14"/>
          </p:nvPr>
        </p:nvSpPr>
        <p:spPr>
          <a:xfrm>
            <a:off x="5364000" y="3848302"/>
            <a:ext cx="3330000" cy="252000"/>
          </a:xfrm>
        </p:spPr>
        <p:txBody>
          <a:bodyPr/>
          <a:lstStyle>
            <a:lvl1pPr>
              <a:lnSpc>
                <a:spcPts val="1425"/>
              </a:lnSpc>
              <a:spcAft>
                <a:spcPts val="0"/>
              </a:spcAft>
              <a:defRPr b="0">
                <a:solidFill>
                  <a:schemeClr val="bg1"/>
                </a:solidFill>
              </a:defRPr>
            </a:lvl1pPr>
            <a:lvl2pPr>
              <a:lnSpc>
                <a:spcPts val="1425"/>
              </a:lnSpc>
              <a:spcAft>
                <a:spcPts val="0"/>
              </a:spcAft>
              <a:defRPr b="0">
                <a:solidFill>
                  <a:schemeClr val="bg1"/>
                </a:solidFill>
              </a:defRPr>
            </a:lvl2pPr>
            <a:lvl3pPr>
              <a:lnSpc>
                <a:spcPts val="1425"/>
              </a:lnSpc>
              <a:spcAft>
                <a:spcPts val="0"/>
              </a:spcAft>
              <a:defRPr b="0">
                <a:solidFill>
                  <a:schemeClr val="bg1"/>
                </a:solidFill>
              </a:defRPr>
            </a:lvl3pPr>
            <a:lvl4pPr>
              <a:lnSpc>
                <a:spcPts val="1425"/>
              </a:lnSpc>
              <a:spcAft>
                <a:spcPts val="0"/>
              </a:spcAft>
              <a:defRPr b="0">
                <a:solidFill>
                  <a:schemeClr val="bg1"/>
                </a:solidFill>
              </a:defRPr>
            </a:lvl4pPr>
            <a:lvl5pPr>
              <a:lnSpc>
                <a:spcPts val="1425"/>
              </a:lnSpc>
              <a:spcAft>
                <a:spcPts val="0"/>
              </a:spcAft>
              <a:buNone/>
              <a:defRPr b="0">
                <a:solidFill>
                  <a:schemeClr val="bg1"/>
                </a:solidFill>
              </a:defRPr>
            </a:lvl5pPr>
          </a:lstStyle>
          <a:p>
            <a:pPr lvl="0"/>
            <a:r>
              <a:rPr lang="en-US"/>
              <a:t>Click to edit Master text styles</a:t>
            </a:r>
          </a:p>
        </p:txBody>
      </p:sp>
      <p:pic>
        <p:nvPicPr>
          <p:cNvPr id="13" name="Picture 12" descr="UoS-LOGO-WHITE-236px.png"/>
          <p:cNvPicPr>
            <a:picLocks noChangeAspect="1"/>
          </p:cNvPicPr>
          <p:nvPr/>
        </p:nvPicPr>
        <p:blipFill>
          <a:blip r:embed="rId2" cstate="print"/>
          <a:stretch>
            <a:fillRect/>
          </a:stretch>
        </p:blipFill>
        <p:spPr>
          <a:xfrm>
            <a:off x="6588223" y="444172"/>
            <a:ext cx="2124000" cy="531000"/>
          </a:xfrm>
          <a:prstGeom prst="rect">
            <a:avLst/>
          </a:prstGeom>
        </p:spPr>
      </p:pic>
      <p:pic>
        <p:nvPicPr>
          <p:cNvPr id="14" name="Picture 13" descr="BE-THE-DIFFERENCE-WHITE-293_5px.png"/>
          <p:cNvPicPr>
            <a:picLocks noChangeAspect="1"/>
          </p:cNvPicPr>
          <p:nvPr/>
        </p:nvPicPr>
        <p:blipFill>
          <a:blip r:embed="rId3" cstate="print"/>
          <a:stretch>
            <a:fillRect/>
          </a:stretch>
        </p:blipFill>
        <p:spPr>
          <a:xfrm>
            <a:off x="6542343" y="6408000"/>
            <a:ext cx="2592000" cy="223448"/>
          </a:xfrm>
          <a:prstGeom prst="rect">
            <a:avLst/>
          </a:prstGeom>
        </p:spPr>
      </p:pic>
      <p:sp>
        <p:nvSpPr>
          <p:cNvPr id="15" name="Picture Placeholder 8"/>
          <p:cNvSpPr>
            <a:spLocks noGrp="1"/>
          </p:cNvSpPr>
          <p:nvPr>
            <p:ph type="pic" sz="quarter" idx="15"/>
          </p:nvPr>
        </p:nvSpPr>
        <p:spPr>
          <a:xfrm>
            <a:off x="1" y="0"/>
            <a:ext cx="4644008" cy="6858000"/>
          </a:xfrm>
        </p:spPr>
        <p:txBody>
          <a:bodyPr/>
          <a:lstStyle>
            <a:lvl1pPr>
              <a:defRPr baseline="0"/>
            </a:lvl1pPr>
          </a:lstStyle>
          <a:p>
            <a:r>
              <a:rPr lang="en-US" dirty="0"/>
              <a:t>Click icon to add picture</a:t>
            </a:r>
            <a:endParaRPr lang="en-GB" dirty="0"/>
          </a:p>
        </p:txBody>
      </p:sp>
    </p:spTree>
    <p:extLst>
      <p:ext uri="{BB962C8B-B14F-4D97-AF65-F5344CB8AC3E}">
        <p14:creationId xmlns:p14="http://schemas.microsoft.com/office/powerpoint/2010/main" val="71659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592F33A-50FF-4FEA-98E7-BDB537B037BB}" type="datetimeFigureOut">
              <a:rPr lang="en-GB" smtClean="0"/>
              <a:t>15/08/2019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C0BD2431-4E05-432B-951E-D9BA6B2B472A}" type="slidenum">
              <a:rPr lang="en-GB" smtClean="0"/>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592F33A-50FF-4FEA-98E7-BDB537B037BB}" type="datetimeFigureOut">
              <a:rPr lang="en-GB" smtClean="0"/>
              <a:t>15/08/2019</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BD2431-4E05-432B-951E-D9BA6B2B472A}"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66700" y="0"/>
            <a:ext cx="8648700" cy="12192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363539" y="1660525"/>
            <a:ext cx="8389937" cy="4435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050" smtClean="0">
                <a:solidFill>
                  <a:srgbClr val="B1A471"/>
                </a:solidFill>
              </a:defRPr>
            </a:lvl1pPr>
          </a:lstStyle>
          <a:p>
            <a:pPr eaLnBrk="0" fontAlgn="base" hangingPunct="0">
              <a:spcBef>
                <a:spcPct val="0"/>
              </a:spcBef>
              <a:spcAft>
                <a:spcPct val="0"/>
              </a:spcAft>
              <a:defRPr/>
            </a:pPr>
            <a:fld id="{6694198D-AE86-456A-B300-77A5EBA03A5E}" type="slidenum">
              <a:rPr lang="en-US"/>
              <a:pPr eaLnBrk="0" fontAlgn="base" hangingPunct="0">
                <a:spcBef>
                  <a:spcPct val="0"/>
                </a:spcBef>
                <a:spcAft>
                  <a:spcPct val="0"/>
                </a:spcAft>
                <a:defRPr/>
              </a:pPr>
              <a:t>‹#›</a:t>
            </a:fld>
            <a:endParaRPr lang="en-US" dirty="0">
              <a:solidFill>
                <a:srgbClr val="3C5649"/>
              </a:solidFill>
            </a:endParaRPr>
          </a:p>
        </p:txBody>
      </p:sp>
      <p:pic>
        <p:nvPicPr>
          <p:cNvPr id="1029" name="Picture 12" descr="WithScotland_withoutstraplinefullcolour"/>
          <p:cNvPicPr>
            <a:picLocks noChangeAspect="1" noChangeArrowheads="1"/>
          </p:cNvPicPr>
          <p:nvPr userDrawn="1"/>
        </p:nvPicPr>
        <p:blipFill>
          <a:blip r:embed="rId14" cstate="print"/>
          <a:srcRect/>
          <a:stretch>
            <a:fillRect/>
          </a:stretch>
        </p:blipFill>
        <p:spPr bwMode="auto">
          <a:xfrm>
            <a:off x="381001" y="6296027"/>
            <a:ext cx="1301750" cy="180975"/>
          </a:xfrm>
          <a:prstGeom prst="rect">
            <a:avLst/>
          </a:prstGeom>
          <a:noFill/>
          <a:ln w="9525">
            <a:noFill/>
            <a:miter lim="800000"/>
            <a:headEnd/>
            <a:tailEnd/>
          </a:ln>
        </p:spPr>
      </p:pic>
      <p:sp>
        <p:nvSpPr>
          <p:cNvPr id="1038" name="Line 14"/>
          <p:cNvSpPr>
            <a:spLocks noChangeShapeType="1"/>
          </p:cNvSpPr>
          <p:nvPr userDrawn="1"/>
        </p:nvSpPr>
        <p:spPr bwMode="auto">
          <a:xfrm>
            <a:off x="381000" y="990600"/>
            <a:ext cx="8382000" cy="0"/>
          </a:xfrm>
          <a:prstGeom prst="line">
            <a:avLst/>
          </a:prstGeom>
          <a:noFill/>
          <a:ln w="9525">
            <a:solidFill>
              <a:srgbClr val="9AB82D"/>
            </a:solidFill>
            <a:round/>
            <a:headEnd/>
            <a:tailEnd/>
          </a:ln>
        </p:spPr>
        <p:txBody>
          <a:bodyPr wrap="none" anchor="ctr"/>
          <a:lstStyle/>
          <a:p>
            <a:pPr eaLnBrk="0" fontAlgn="base" hangingPunct="0">
              <a:spcBef>
                <a:spcPct val="0"/>
              </a:spcBef>
              <a:spcAft>
                <a:spcPct val="0"/>
              </a:spcAft>
              <a:defRPr/>
            </a:pPr>
            <a:endParaRPr lang="en-GB" sz="1800" dirty="0">
              <a:solidFill>
                <a:srgbClr val="000000"/>
              </a:solidFill>
            </a:endParaRPr>
          </a:p>
        </p:txBody>
      </p:sp>
    </p:spTree>
    <p:extLst>
      <p:ext uri="{BB962C8B-B14F-4D97-AF65-F5344CB8AC3E}">
        <p14:creationId xmlns:p14="http://schemas.microsoft.com/office/powerpoint/2010/main" val="31982701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3000">
          <a:solidFill>
            <a:srgbClr val="9AB82D"/>
          </a:solidFill>
          <a:latin typeface="+mj-lt"/>
          <a:ea typeface="+mj-ea"/>
          <a:cs typeface="+mj-cs"/>
        </a:defRPr>
      </a:lvl1pPr>
      <a:lvl2pPr algn="l" rtl="0" eaLnBrk="0" fontAlgn="base" hangingPunct="0">
        <a:spcBef>
          <a:spcPct val="0"/>
        </a:spcBef>
        <a:spcAft>
          <a:spcPct val="0"/>
        </a:spcAft>
        <a:defRPr sz="3000">
          <a:solidFill>
            <a:srgbClr val="9AB82D"/>
          </a:solidFill>
          <a:latin typeface="Arial" charset="0"/>
          <a:ea typeface="ＭＳ Ｐゴシック" pitchFamily="28" charset="-128"/>
        </a:defRPr>
      </a:lvl2pPr>
      <a:lvl3pPr algn="l" rtl="0" eaLnBrk="0" fontAlgn="base" hangingPunct="0">
        <a:spcBef>
          <a:spcPct val="0"/>
        </a:spcBef>
        <a:spcAft>
          <a:spcPct val="0"/>
        </a:spcAft>
        <a:defRPr sz="3000">
          <a:solidFill>
            <a:srgbClr val="9AB82D"/>
          </a:solidFill>
          <a:latin typeface="Arial" charset="0"/>
          <a:ea typeface="ＭＳ Ｐゴシック" pitchFamily="28" charset="-128"/>
        </a:defRPr>
      </a:lvl3pPr>
      <a:lvl4pPr algn="l" rtl="0" eaLnBrk="0" fontAlgn="base" hangingPunct="0">
        <a:spcBef>
          <a:spcPct val="0"/>
        </a:spcBef>
        <a:spcAft>
          <a:spcPct val="0"/>
        </a:spcAft>
        <a:defRPr sz="3000">
          <a:solidFill>
            <a:srgbClr val="9AB82D"/>
          </a:solidFill>
          <a:latin typeface="Arial" charset="0"/>
          <a:ea typeface="ＭＳ Ｐゴシック" pitchFamily="28" charset="-128"/>
        </a:defRPr>
      </a:lvl4pPr>
      <a:lvl5pPr algn="l" rtl="0" eaLnBrk="0" fontAlgn="base" hangingPunct="0">
        <a:spcBef>
          <a:spcPct val="0"/>
        </a:spcBef>
        <a:spcAft>
          <a:spcPct val="0"/>
        </a:spcAft>
        <a:defRPr sz="3000">
          <a:solidFill>
            <a:srgbClr val="9AB82D"/>
          </a:solidFill>
          <a:latin typeface="Arial" charset="0"/>
          <a:ea typeface="ＭＳ Ｐゴシック" pitchFamily="28" charset="-128"/>
        </a:defRPr>
      </a:lvl5pPr>
      <a:lvl6pPr marL="342900" algn="l" rtl="0" fontAlgn="base">
        <a:spcBef>
          <a:spcPct val="0"/>
        </a:spcBef>
        <a:spcAft>
          <a:spcPct val="0"/>
        </a:spcAft>
        <a:defRPr sz="3000">
          <a:solidFill>
            <a:srgbClr val="9AB82D"/>
          </a:solidFill>
          <a:latin typeface="Arial" charset="0"/>
          <a:ea typeface="ＭＳ Ｐゴシック" pitchFamily="28" charset="-128"/>
        </a:defRPr>
      </a:lvl6pPr>
      <a:lvl7pPr marL="685800" algn="l" rtl="0" fontAlgn="base">
        <a:spcBef>
          <a:spcPct val="0"/>
        </a:spcBef>
        <a:spcAft>
          <a:spcPct val="0"/>
        </a:spcAft>
        <a:defRPr sz="3000">
          <a:solidFill>
            <a:srgbClr val="9AB82D"/>
          </a:solidFill>
          <a:latin typeface="Arial" charset="0"/>
          <a:ea typeface="ＭＳ Ｐゴシック" pitchFamily="28" charset="-128"/>
        </a:defRPr>
      </a:lvl7pPr>
      <a:lvl8pPr marL="1028700" algn="l" rtl="0" fontAlgn="base">
        <a:spcBef>
          <a:spcPct val="0"/>
        </a:spcBef>
        <a:spcAft>
          <a:spcPct val="0"/>
        </a:spcAft>
        <a:defRPr sz="3000">
          <a:solidFill>
            <a:srgbClr val="9AB82D"/>
          </a:solidFill>
          <a:latin typeface="Arial" charset="0"/>
          <a:ea typeface="ＭＳ Ｐゴシック" pitchFamily="28" charset="-128"/>
        </a:defRPr>
      </a:lvl8pPr>
      <a:lvl9pPr marL="1371600" algn="l" rtl="0" fontAlgn="base">
        <a:spcBef>
          <a:spcPct val="0"/>
        </a:spcBef>
        <a:spcAft>
          <a:spcPct val="0"/>
        </a:spcAft>
        <a:defRPr sz="3000">
          <a:solidFill>
            <a:srgbClr val="9AB82D"/>
          </a:solidFill>
          <a:latin typeface="Arial" charset="0"/>
          <a:ea typeface="ＭＳ Ｐゴシック" pitchFamily="28" charset="-128"/>
        </a:defRPr>
      </a:lvl9pPr>
    </p:titleStyle>
    <p:bodyStyle>
      <a:lvl1pPr marL="257175" indent="-257175" algn="l" rtl="0" eaLnBrk="0" fontAlgn="base" hangingPunct="0">
        <a:spcBef>
          <a:spcPct val="20000"/>
        </a:spcBef>
        <a:spcAft>
          <a:spcPct val="0"/>
        </a:spcAft>
        <a:buChar char="•"/>
        <a:defRPr sz="2400">
          <a:solidFill>
            <a:srgbClr val="887C30"/>
          </a:solidFill>
          <a:latin typeface="+mn-lt"/>
          <a:ea typeface="+mn-ea"/>
          <a:cs typeface="+mn-cs"/>
        </a:defRPr>
      </a:lvl1pPr>
      <a:lvl2pPr marL="557213" indent="-214313" algn="l" rtl="0" eaLnBrk="0" fontAlgn="base" hangingPunct="0">
        <a:spcBef>
          <a:spcPct val="20000"/>
        </a:spcBef>
        <a:spcAft>
          <a:spcPct val="0"/>
        </a:spcAft>
        <a:buChar char="–"/>
        <a:defRPr sz="2100">
          <a:solidFill>
            <a:srgbClr val="887C30"/>
          </a:solidFill>
          <a:latin typeface="+mn-lt"/>
          <a:ea typeface="+mn-ea"/>
        </a:defRPr>
      </a:lvl2pPr>
      <a:lvl3pPr marL="857250" indent="-171450" algn="l" rtl="0" eaLnBrk="0" fontAlgn="base" hangingPunct="0">
        <a:spcBef>
          <a:spcPct val="20000"/>
        </a:spcBef>
        <a:spcAft>
          <a:spcPct val="0"/>
        </a:spcAft>
        <a:buChar char="•"/>
        <a:defRPr sz="1800">
          <a:solidFill>
            <a:srgbClr val="887C30"/>
          </a:solidFill>
          <a:latin typeface="+mn-lt"/>
          <a:ea typeface="+mn-ea"/>
        </a:defRPr>
      </a:lvl3pPr>
      <a:lvl4pPr marL="1171575" indent="-171450" algn="l" rtl="0" eaLnBrk="0" fontAlgn="base" hangingPunct="0">
        <a:spcBef>
          <a:spcPct val="20000"/>
        </a:spcBef>
        <a:spcAft>
          <a:spcPct val="0"/>
        </a:spcAft>
        <a:buChar char="–"/>
        <a:defRPr sz="1500">
          <a:solidFill>
            <a:srgbClr val="887C30"/>
          </a:solidFill>
          <a:latin typeface="+mn-lt"/>
          <a:ea typeface="+mn-ea"/>
        </a:defRPr>
      </a:lvl4pPr>
      <a:lvl5pPr marL="1485900" indent="-171450" algn="l" rtl="0" eaLnBrk="0" fontAlgn="base" hangingPunct="0">
        <a:spcBef>
          <a:spcPct val="20000"/>
        </a:spcBef>
        <a:spcAft>
          <a:spcPct val="0"/>
        </a:spcAft>
        <a:buChar char="»"/>
        <a:defRPr sz="1500">
          <a:solidFill>
            <a:srgbClr val="887C30"/>
          </a:solidFill>
          <a:latin typeface="+mn-lt"/>
          <a:ea typeface="+mn-ea"/>
        </a:defRPr>
      </a:lvl5pPr>
      <a:lvl6pPr marL="1828800" indent="-171450" algn="l" rtl="0" fontAlgn="base">
        <a:spcBef>
          <a:spcPct val="20000"/>
        </a:spcBef>
        <a:spcAft>
          <a:spcPct val="0"/>
        </a:spcAft>
        <a:buChar char="»"/>
        <a:defRPr sz="1500">
          <a:solidFill>
            <a:srgbClr val="887C30"/>
          </a:solidFill>
          <a:latin typeface="+mn-lt"/>
          <a:ea typeface="+mn-ea"/>
        </a:defRPr>
      </a:lvl6pPr>
      <a:lvl7pPr marL="2171700" indent="-171450" algn="l" rtl="0" fontAlgn="base">
        <a:spcBef>
          <a:spcPct val="20000"/>
        </a:spcBef>
        <a:spcAft>
          <a:spcPct val="0"/>
        </a:spcAft>
        <a:buChar char="»"/>
        <a:defRPr sz="1500">
          <a:solidFill>
            <a:srgbClr val="887C30"/>
          </a:solidFill>
          <a:latin typeface="+mn-lt"/>
          <a:ea typeface="+mn-ea"/>
        </a:defRPr>
      </a:lvl7pPr>
      <a:lvl8pPr marL="2514600" indent="-171450" algn="l" rtl="0" fontAlgn="base">
        <a:spcBef>
          <a:spcPct val="20000"/>
        </a:spcBef>
        <a:spcAft>
          <a:spcPct val="0"/>
        </a:spcAft>
        <a:buChar char="»"/>
        <a:defRPr sz="1500">
          <a:solidFill>
            <a:srgbClr val="887C30"/>
          </a:solidFill>
          <a:latin typeface="+mn-lt"/>
          <a:ea typeface="+mn-ea"/>
        </a:defRPr>
      </a:lvl8pPr>
      <a:lvl9pPr marL="2857500" indent="-171450" algn="l" rtl="0" fontAlgn="base">
        <a:spcBef>
          <a:spcPct val="20000"/>
        </a:spcBef>
        <a:spcAft>
          <a:spcPct val="0"/>
        </a:spcAft>
        <a:buChar char="»"/>
        <a:defRPr sz="1500">
          <a:solidFill>
            <a:srgbClr val="887C3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166000" y="2337498"/>
            <a:ext cx="2497340" cy="2151656"/>
          </a:xfrm>
        </p:spPr>
        <p:txBody>
          <a:bodyPr/>
          <a:lstStyle/>
          <a:p>
            <a:r>
              <a:rPr lang="en-US" dirty="0"/>
              <a:t>Adult Support and Protection in Prison Settings</a:t>
            </a:r>
            <a:endParaRPr lang="en-GB" dirty="0"/>
          </a:p>
        </p:txBody>
      </p:sp>
      <p:sp>
        <p:nvSpPr>
          <p:cNvPr id="5" name="Text Placeholder 4"/>
          <p:cNvSpPr>
            <a:spLocks noGrp="1"/>
          </p:cNvSpPr>
          <p:nvPr>
            <p:ph type="body" sz="quarter" idx="14"/>
          </p:nvPr>
        </p:nvSpPr>
        <p:spPr>
          <a:xfrm>
            <a:off x="263148" y="5949280"/>
            <a:ext cx="4111683" cy="641090"/>
          </a:xfrm>
          <a:pattFill prst="pct5">
            <a:fgClr>
              <a:schemeClr val="accent1"/>
            </a:fgClr>
            <a:bgClr>
              <a:schemeClr val="accent3"/>
            </a:bgClr>
          </a:pattFill>
        </p:spPr>
        <p:txBody>
          <a:bodyPr/>
          <a:lstStyle/>
          <a:p>
            <a:pPr marL="0" indent="0">
              <a:buNone/>
            </a:pPr>
            <a:r>
              <a:rPr lang="en-US" dirty="0">
                <a:effectLst>
                  <a:outerShdw blurRad="50800" dist="50800" dir="5400000" algn="ctr" rotWithShape="0">
                    <a:schemeClr val="bg1"/>
                  </a:outerShdw>
                </a:effectLst>
              </a:rPr>
              <a:t>b</a:t>
            </a:r>
          </a:p>
        </p:txBody>
      </p:sp>
      <p:pic>
        <p:nvPicPr>
          <p:cNvPr id="17" name="Picture 1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93264" y="1586508"/>
            <a:ext cx="3570317" cy="2788346"/>
          </a:xfrm>
          <a:prstGeom prst="rect">
            <a:avLst/>
          </a:prstGeom>
        </p:spPr>
      </p:pic>
    </p:spTree>
    <p:extLst>
      <p:ext uri="{BB962C8B-B14F-4D97-AF65-F5344CB8AC3E}">
        <p14:creationId xmlns:p14="http://schemas.microsoft.com/office/powerpoint/2010/main" val="25565224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Group Discussion and Feedback</a:t>
            </a:r>
          </a:p>
        </p:txBody>
      </p:sp>
      <p:sp>
        <p:nvSpPr>
          <p:cNvPr id="3" name="Content Placeholder 2"/>
          <p:cNvSpPr>
            <a:spLocks noGrp="1"/>
          </p:cNvSpPr>
          <p:nvPr>
            <p:ph idx="1"/>
          </p:nvPr>
        </p:nvSpPr>
        <p:spPr/>
        <p:txBody>
          <a:bodyPr>
            <a:normAutofit fontScale="77500" lnSpcReduction="20000"/>
          </a:bodyPr>
          <a:lstStyle/>
          <a:p>
            <a:r>
              <a:rPr lang="en-GB" dirty="0"/>
              <a:t>Please now break into your groups and consider </a:t>
            </a:r>
            <a:r>
              <a:rPr lang="en-GB" dirty="0" smtClean="0"/>
              <a:t>whether:</a:t>
            </a:r>
          </a:p>
          <a:p>
            <a:pPr marL="0" indent="0">
              <a:buNone/>
            </a:pPr>
            <a:endParaRPr lang="en-GB" dirty="0"/>
          </a:p>
          <a:p>
            <a:pPr>
              <a:buFontTx/>
              <a:buChar char="-"/>
            </a:pPr>
            <a:r>
              <a:rPr lang="en-GB" dirty="0"/>
              <a:t>the current draft addresses the points </a:t>
            </a:r>
            <a:r>
              <a:rPr lang="en-GB"/>
              <a:t>raised </a:t>
            </a:r>
            <a:r>
              <a:rPr lang="en-GB" smtClean="0"/>
              <a:t>today and </a:t>
            </a:r>
            <a:endParaRPr lang="en-GB" dirty="0"/>
          </a:p>
          <a:p>
            <a:pPr>
              <a:buFontTx/>
              <a:buChar char="-"/>
            </a:pPr>
            <a:r>
              <a:rPr lang="en-GB" dirty="0"/>
              <a:t>identify any gaps or issues the draft does not address.</a:t>
            </a:r>
          </a:p>
          <a:p>
            <a:r>
              <a:rPr lang="en-GB" dirty="0"/>
              <a:t>There is a facilitator for each table who will chair and take notes for feedback. Please review Sections</a:t>
            </a:r>
          </a:p>
          <a:p>
            <a:r>
              <a:rPr lang="en-GB" dirty="0"/>
              <a:t>2.4</a:t>
            </a:r>
          </a:p>
          <a:p>
            <a:r>
              <a:rPr lang="en-GB" dirty="0"/>
              <a:t>3 all</a:t>
            </a:r>
          </a:p>
          <a:p>
            <a:r>
              <a:rPr lang="en-GB" dirty="0"/>
              <a:t>4 all</a:t>
            </a:r>
          </a:p>
          <a:p>
            <a:r>
              <a:rPr lang="en-GB" dirty="0"/>
              <a:t>What is the most effective way of referencing the role of Prison Based SocialWork Teams in the SPS policy?</a:t>
            </a:r>
          </a:p>
        </p:txBody>
      </p:sp>
    </p:spTree>
    <p:extLst>
      <p:ext uri="{BB962C8B-B14F-4D97-AF65-F5344CB8AC3E}">
        <p14:creationId xmlns:p14="http://schemas.microsoft.com/office/powerpoint/2010/main" val="42106090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4624"/>
            <a:ext cx="8640960" cy="720080"/>
          </a:xfrm>
        </p:spPr>
        <p:txBody>
          <a:bodyPr>
            <a:noAutofit/>
          </a:bodyPr>
          <a:lstStyle/>
          <a:p>
            <a:pPr algn="l"/>
            <a:r>
              <a:rPr lang="en-GB" sz="3800" b="1" dirty="0"/>
              <a:t>Findings ADSW (2011/12) and NAPC 2013</a:t>
            </a:r>
          </a:p>
        </p:txBody>
      </p:sp>
      <p:sp>
        <p:nvSpPr>
          <p:cNvPr id="3" name="Content Placeholder 2"/>
          <p:cNvSpPr>
            <a:spLocks noGrp="1"/>
          </p:cNvSpPr>
          <p:nvPr>
            <p:ph idx="1"/>
          </p:nvPr>
        </p:nvSpPr>
        <p:spPr>
          <a:xfrm>
            <a:off x="143508" y="692696"/>
            <a:ext cx="8856984" cy="6827334"/>
          </a:xfrm>
        </p:spPr>
        <p:txBody>
          <a:bodyPr>
            <a:normAutofit fontScale="47500" lnSpcReduction="20000"/>
          </a:bodyPr>
          <a:lstStyle/>
          <a:p>
            <a:pPr lvl="0"/>
            <a:r>
              <a:rPr lang="en-GB" sz="7400" dirty="0"/>
              <a:t>Findings from both pieces of work were similar.</a:t>
            </a:r>
          </a:p>
          <a:p>
            <a:pPr lvl="0"/>
            <a:r>
              <a:rPr lang="en-GB" sz="7400" dirty="0"/>
              <a:t>SPS requires </a:t>
            </a:r>
            <a:r>
              <a:rPr lang="en-GB" sz="7400" dirty="0" smtClean="0"/>
              <a:t> a consistent approach across its estates</a:t>
            </a:r>
            <a:endParaRPr lang="en-GB" sz="7400" dirty="0"/>
          </a:p>
          <a:p>
            <a:pPr lvl="0"/>
            <a:r>
              <a:rPr lang="en-GB" sz="7400" dirty="0" smtClean="0"/>
              <a:t>Integrated </a:t>
            </a:r>
            <a:r>
              <a:rPr lang="en-GB" sz="7400" dirty="0"/>
              <a:t>Case Management for </a:t>
            </a:r>
            <a:r>
              <a:rPr lang="en-GB" sz="7400" dirty="0" smtClean="0"/>
              <a:t>those </a:t>
            </a:r>
            <a:r>
              <a:rPr lang="en-GB" sz="7400" dirty="0"/>
              <a:t>subject to statutory supervision </a:t>
            </a:r>
            <a:r>
              <a:rPr lang="en-GB" sz="7400" dirty="0" smtClean="0"/>
              <a:t>provides one information sharing mechanism</a:t>
            </a:r>
            <a:endParaRPr lang="en-GB" sz="7400" dirty="0"/>
          </a:p>
          <a:p>
            <a:pPr lvl="0"/>
            <a:r>
              <a:rPr lang="en-GB" sz="7400" dirty="0"/>
              <a:t>Difficulties in validating home address details </a:t>
            </a:r>
            <a:endParaRPr lang="en-GB" sz="7400" dirty="0" smtClean="0"/>
          </a:p>
          <a:p>
            <a:pPr lvl="0"/>
            <a:r>
              <a:rPr lang="en-GB" sz="7400" dirty="0" smtClean="0"/>
              <a:t>Not everyone received into SPS’s care has </a:t>
            </a:r>
            <a:r>
              <a:rPr lang="en-GB" sz="7400" dirty="0"/>
              <a:t>a Social Work Court Report </a:t>
            </a:r>
          </a:p>
          <a:p>
            <a:pPr lvl="0"/>
            <a:r>
              <a:rPr lang="en-GB" sz="7400" dirty="0" smtClean="0"/>
              <a:t>SPS may </a:t>
            </a:r>
            <a:r>
              <a:rPr lang="en-GB" sz="7400" dirty="0"/>
              <a:t>not </a:t>
            </a:r>
            <a:r>
              <a:rPr lang="en-GB" sz="7400" dirty="0" smtClean="0"/>
              <a:t>know </a:t>
            </a:r>
            <a:r>
              <a:rPr lang="en-GB" sz="7400" dirty="0"/>
              <a:t>if </a:t>
            </a:r>
            <a:r>
              <a:rPr lang="en-GB" sz="7400" dirty="0" smtClean="0"/>
              <a:t>someone has </a:t>
            </a:r>
            <a:r>
              <a:rPr lang="en-GB" sz="7400" dirty="0"/>
              <a:t>a </a:t>
            </a:r>
            <a:r>
              <a:rPr lang="en-GB" sz="7400" dirty="0" smtClean="0"/>
              <a:t>caring role for an adult at risk of harm</a:t>
            </a:r>
            <a:endParaRPr lang="en-GB" dirty="0"/>
          </a:p>
        </p:txBody>
      </p:sp>
    </p:spTree>
    <p:extLst>
      <p:ext uri="{BB962C8B-B14F-4D97-AF65-F5344CB8AC3E}">
        <p14:creationId xmlns:p14="http://schemas.microsoft.com/office/powerpoint/2010/main" val="216676414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a:xfrm>
            <a:off x="457200" y="764704"/>
            <a:ext cx="8229600" cy="6093296"/>
          </a:xfrm>
        </p:spPr>
        <p:txBody>
          <a:bodyPr>
            <a:normAutofit fontScale="92500" lnSpcReduction="20000"/>
          </a:bodyPr>
          <a:lstStyle/>
          <a:p>
            <a:pPr lvl="0"/>
            <a:r>
              <a:rPr lang="en-GB" dirty="0"/>
              <a:t>SPS may not know if a visitor to a prisoner </a:t>
            </a:r>
            <a:r>
              <a:rPr lang="en-GB" dirty="0"/>
              <a:t>i</a:t>
            </a:r>
            <a:r>
              <a:rPr lang="en-GB" dirty="0" smtClean="0"/>
              <a:t>s </a:t>
            </a:r>
            <a:r>
              <a:rPr lang="en-GB" dirty="0"/>
              <a:t>a vulnerable person under ASP</a:t>
            </a:r>
          </a:p>
          <a:p>
            <a:pPr lvl="0"/>
            <a:r>
              <a:rPr lang="en-GB" dirty="0"/>
              <a:t>SPS may not know if a remand prisoner is an adult at risk of harm </a:t>
            </a:r>
          </a:p>
          <a:p>
            <a:pPr lvl="0"/>
            <a:r>
              <a:rPr lang="en-GB" dirty="0"/>
              <a:t>SPS may not know if a prisoner on leave has contact with an adult at risk of harm</a:t>
            </a:r>
          </a:p>
          <a:p>
            <a:pPr lvl="0"/>
            <a:r>
              <a:rPr lang="en-GB" dirty="0"/>
              <a:t>On what legal basis could SPS share information with other agencies around ASP?</a:t>
            </a:r>
          </a:p>
          <a:p>
            <a:pPr lvl="0"/>
            <a:r>
              <a:rPr lang="en-GB" dirty="0"/>
              <a:t>How can SPS support local authorities undertake any required ASP assessments?</a:t>
            </a:r>
          </a:p>
          <a:p>
            <a:pPr lvl="0"/>
            <a:r>
              <a:rPr lang="en-GB" dirty="0"/>
              <a:t>SPS have existing systems to protect people in a prison setting</a:t>
            </a:r>
          </a:p>
          <a:p>
            <a:pPr lvl="0"/>
            <a:r>
              <a:rPr lang="en-GB" dirty="0"/>
              <a:t>Health care in custody is now provided by the NHS </a:t>
            </a:r>
          </a:p>
          <a:p>
            <a:endParaRPr lang="en-GB" dirty="0"/>
          </a:p>
        </p:txBody>
      </p:sp>
    </p:spTree>
    <p:extLst>
      <p:ext uri="{BB962C8B-B14F-4D97-AF65-F5344CB8AC3E}">
        <p14:creationId xmlns:p14="http://schemas.microsoft.com/office/powerpoint/2010/main" val="31433868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GB" dirty="0"/>
          </a:p>
        </p:txBody>
      </p:sp>
      <p:sp>
        <p:nvSpPr>
          <p:cNvPr id="3" name="Content Placeholder 2"/>
          <p:cNvSpPr>
            <a:spLocks noGrp="1"/>
          </p:cNvSpPr>
          <p:nvPr>
            <p:ph idx="1"/>
          </p:nvPr>
        </p:nvSpPr>
        <p:spPr/>
        <p:txBody>
          <a:bodyPr>
            <a:normAutofit fontScale="92500" lnSpcReduction="20000"/>
          </a:bodyPr>
          <a:lstStyle/>
          <a:p>
            <a:r>
              <a:rPr lang="en-GB" dirty="0"/>
              <a:t>Approximately three quarters of health and social work staff based in prisons had received ASP training</a:t>
            </a:r>
          </a:p>
          <a:p>
            <a:r>
              <a:rPr lang="en-GB" dirty="0"/>
              <a:t>The majority of health boards and social work departments did not have an ASP protocol for staff working with prisoners</a:t>
            </a:r>
          </a:p>
          <a:p>
            <a:r>
              <a:rPr lang="en-GB" dirty="0"/>
              <a:t>Some </a:t>
            </a:r>
            <a:r>
              <a:rPr lang="en-GB" dirty="0" smtClean="0"/>
              <a:t>had developed </a:t>
            </a:r>
            <a:r>
              <a:rPr lang="en-GB" dirty="0"/>
              <a:t>local protocols but these were not SPS estate wide and at least one is no longer </a:t>
            </a:r>
            <a:r>
              <a:rPr lang="en-GB" dirty="0" smtClean="0"/>
              <a:t>operational</a:t>
            </a:r>
          </a:p>
          <a:p>
            <a:r>
              <a:rPr lang="en-GB" dirty="0"/>
              <a:t>Since this time work in Glasgow has created a local protocol for health staff.</a:t>
            </a:r>
          </a:p>
          <a:p>
            <a:endParaRPr lang="en-GB" dirty="0"/>
          </a:p>
          <a:p>
            <a:endParaRPr lang="en-GB" dirty="0"/>
          </a:p>
        </p:txBody>
      </p:sp>
    </p:spTree>
    <p:extLst>
      <p:ext uri="{BB962C8B-B14F-4D97-AF65-F5344CB8AC3E}">
        <p14:creationId xmlns:p14="http://schemas.microsoft.com/office/powerpoint/2010/main" val="57882939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SG Legal Advice re SPS and ASP</a:t>
            </a:r>
          </a:p>
        </p:txBody>
      </p:sp>
      <p:sp>
        <p:nvSpPr>
          <p:cNvPr id="3" name="Content Placeholder 2"/>
          <p:cNvSpPr>
            <a:spLocks noGrp="1"/>
          </p:cNvSpPr>
          <p:nvPr>
            <p:ph idx="1"/>
          </p:nvPr>
        </p:nvSpPr>
        <p:spPr/>
        <p:txBody>
          <a:bodyPr>
            <a:normAutofit/>
          </a:bodyPr>
          <a:lstStyle/>
          <a:p>
            <a:r>
              <a:rPr lang="en-GB" dirty="0"/>
              <a:t>The Adult Support &amp; Protection National Policy Forum was advised that the Adult Support &amp; Protection (Scotland) Act 2007 does not provide the Scottish Prison Service (SPS) with powers or duties, as the Act “does not bind the Crown” </a:t>
            </a:r>
          </a:p>
          <a:p>
            <a:r>
              <a:rPr lang="en-GB" dirty="0"/>
              <a:t>However </a:t>
            </a:r>
            <a:r>
              <a:rPr lang="en-GB" dirty="0" smtClean="0"/>
              <a:t>SPS </a:t>
            </a:r>
            <a:r>
              <a:rPr lang="en-GB" dirty="0"/>
              <a:t>clearly indicated their wish to develop protocols to support the ASP agenda</a:t>
            </a:r>
          </a:p>
        </p:txBody>
      </p:sp>
    </p:spTree>
    <p:extLst>
      <p:ext uri="{BB962C8B-B14F-4D97-AF65-F5344CB8AC3E}">
        <p14:creationId xmlns:p14="http://schemas.microsoft.com/office/powerpoint/2010/main" val="11952333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720080"/>
          </a:xfrm>
        </p:spPr>
        <p:txBody>
          <a:bodyPr>
            <a:normAutofit fontScale="90000"/>
          </a:bodyPr>
          <a:lstStyle/>
          <a:p>
            <a:r>
              <a:rPr lang="en-GB" b="1" dirty="0" smtClean="0"/>
              <a:t>Practice Issues Based Upon Findings</a:t>
            </a:r>
            <a:endParaRPr lang="en-GB" b="1" dirty="0"/>
          </a:p>
        </p:txBody>
      </p:sp>
      <p:sp>
        <p:nvSpPr>
          <p:cNvPr id="3" name="Content Placeholder 2"/>
          <p:cNvSpPr>
            <a:spLocks noGrp="1"/>
          </p:cNvSpPr>
          <p:nvPr>
            <p:ph idx="1"/>
          </p:nvPr>
        </p:nvSpPr>
        <p:spPr>
          <a:xfrm>
            <a:off x="457200" y="836712"/>
            <a:ext cx="8229600" cy="5760640"/>
          </a:xfrm>
        </p:spPr>
        <p:txBody>
          <a:bodyPr>
            <a:normAutofit/>
          </a:bodyPr>
          <a:lstStyle/>
          <a:p>
            <a:r>
              <a:rPr lang="en-GB" dirty="0"/>
              <a:t>Ascertaining </a:t>
            </a:r>
            <a:r>
              <a:rPr lang="en-GB" dirty="0" smtClean="0"/>
              <a:t>which LA to refer to – resolved?</a:t>
            </a:r>
            <a:endParaRPr lang="en-GB" dirty="0"/>
          </a:p>
          <a:p>
            <a:r>
              <a:rPr lang="en-GB" dirty="0" smtClean="0"/>
              <a:t>Need for an ISP </a:t>
            </a:r>
            <a:r>
              <a:rPr lang="en-GB" dirty="0"/>
              <a:t>between </a:t>
            </a:r>
            <a:r>
              <a:rPr lang="en-GB" dirty="0" smtClean="0"/>
              <a:t>agencies.</a:t>
            </a:r>
            <a:endParaRPr lang="en-GB" dirty="0"/>
          </a:p>
          <a:p>
            <a:r>
              <a:rPr lang="en-GB" dirty="0" smtClean="0"/>
              <a:t>Obtaining information about those </a:t>
            </a:r>
            <a:r>
              <a:rPr lang="en-GB" dirty="0"/>
              <a:t>unknown to </a:t>
            </a:r>
            <a:r>
              <a:rPr lang="en-GB" dirty="0" smtClean="0"/>
              <a:t>services</a:t>
            </a:r>
          </a:p>
          <a:p>
            <a:r>
              <a:rPr lang="en-GB" dirty="0"/>
              <a:t>People moving through the system quickly inhibiting opportunities to engage them and share </a:t>
            </a:r>
            <a:r>
              <a:rPr lang="en-GB" dirty="0" smtClean="0"/>
              <a:t>information</a:t>
            </a:r>
          </a:p>
          <a:p>
            <a:r>
              <a:rPr lang="en-GB" dirty="0"/>
              <a:t>Complexity - Health Board and Local Authority staff have statutory duties to refer </a:t>
            </a:r>
            <a:r>
              <a:rPr lang="en-GB" dirty="0" smtClean="0"/>
              <a:t>adults </a:t>
            </a:r>
            <a:r>
              <a:rPr lang="en-GB" dirty="0"/>
              <a:t>at risk of harm but SPS staff do not </a:t>
            </a:r>
          </a:p>
          <a:p>
            <a:endParaRPr lang="en-GB" dirty="0"/>
          </a:p>
          <a:p>
            <a:endParaRPr lang="en-GB" dirty="0"/>
          </a:p>
          <a:p>
            <a:endParaRPr lang="en-GB" dirty="0"/>
          </a:p>
        </p:txBody>
      </p:sp>
    </p:spTree>
    <p:extLst>
      <p:ext uri="{BB962C8B-B14F-4D97-AF65-F5344CB8AC3E}">
        <p14:creationId xmlns:p14="http://schemas.microsoft.com/office/powerpoint/2010/main" val="29377125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Practice Issues</a:t>
            </a:r>
          </a:p>
        </p:txBody>
      </p:sp>
      <p:sp>
        <p:nvSpPr>
          <p:cNvPr id="3" name="Content Placeholder 2"/>
          <p:cNvSpPr>
            <a:spLocks noGrp="1"/>
          </p:cNvSpPr>
          <p:nvPr>
            <p:ph idx="1"/>
          </p:nvPr>
        </p:nvSpPr>
        <p:spPr/>
        <p:txBody>
          <a:bodyPr>
            <a:normAutofit/>
          </a:bodyPr>
          <a:lstStyle/>
          <a:p>
            <a:r>
              <a:rPr lang="en-GB" dirty="0" smtClean="0"/>
              <a:t>How ASP </a:t>
            </a:r>
            <a:r>
              <a:rPr lang="en-GB" dirty="0"/>
              <a:t>concerns </a:t>
            </a:r>
            <a:r>
              <a:rPr lang="en-GB" dirty="0" smtClean="0"/>
              <a:t>are communicated </a:t>
            </a:r>
            <a:r>
              <a:rPr lang="en-GB" dirty="0"/>
              <a:t>to SPS and how </a:t>
            </a:r>
            <a:r>
              <a:rPr lang="en-GB" dirty="0" smtClean="0"/>
              <a:t>they can </a:t>
            </a:r>
            <a:r>
              <a:rPr lang="en-GB" dirty="0"/>
              <a:t>be </a:t>
            </a:r>
            <a:r>
              <a:rPr lang="en-GB" dirty="0" smtClean="0"/>
              <a:t>managed</a:t>
            </a:r>
          </a:p>
          <a:p>
            <a:r>
              <a:rPr lang="en-GB" dirty="0"/>
              <a:t>People in SPS’s </a:t>
            </a:r>
            <a:r>
              <a:rPr lang="en-GB" dirty="0" smtClean="0"/>
              <a:t>care having </a:t>
            </a:r>
            <a:r>
              <a:rPr lang="en-GB" dirty="0"/>
              <a:t>contact with adults at risk of harm </a:t>
            </a:r>
            <a:r>
              <a:rPr lang="en-GB" dirty="0" smtClean="0"/>
              <a:t>as visitors, when </a:t>
            </a:r>
            <a:r>
              <a:rPr lang="en-GB" dirty="0"/>
              <a:t>on leave or upon release</a:t>
            </a:r>
          </a:p>
          <a:p>
            <a:pPr marL="0" indent="0">
              <a:buNone/>
            </a:pPr>
            <a:endParaRPr lang="en-GB" dirty="0"/>
          </a:p>
          <a:p>
            <a:endParaRPr lang="en-GB" dirty="0"/>
          </a:p>
        </p:txBody>
      </p:sp>
    </p:spTree>
    <p:extLst>
      <p:ext uri="{BB962C8B-B14F-4D97-AF65-F5344CB8AC3E}">
        <p14:creationId xmlns:p14="http://schemas.microsoft.com/office/powerpoint/2010/main" val="41979284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Main Issues to Address</a:t>
            </a:r>
          </a:p>
        </p:txBody>
      </p:sp>
      <p:sp>
        <p:nvSpPr>
          <p:cNvPr id="3" name="Content Placeholder 2"/>
          <p:cNvSpPr>
            <a:spLocks noGrp="1"/>
          </p:cNvSpPr>
          <p:nvPr>
            <p:ph idx="1"/>
          </p:nvPr>
        </p:nvSpPr>
        <p:spPr/>
        <p:txBody>
          <a:bodyPr>
            <a:normAutofit/>
          </a:bodyPr>
          <a:lstStyle/>
          <a:p>
            <a:r>
              <a:rPr lang="en-GB" dirty="0"/>
              <a:t>Accessing information regarding prisoners at the point of reception to determine whether they are at risk of harm </a:t>
            </a:r>
          </a:p>
          <a:p>
            <a:r>
              <a:rPr lang="en-GB" dirty="0"/>
              <a:t>Meeting the needs of adults at risk of harm within the prison </a:t>
            </a:r>
          </a:p>
          <a:p>
            <a:r>
              <a:rPr lang="en-GB" dirty="0"/>
              <a:t>Ensuring adults at risk of harm are </a:t>
            </a:r>
            <a:r>
              <a:rPr lang="en-GB" dirty="0" smtClean="0"/>
              <a:t>supported </a:t>
            </a:r>
            <a:r>
              <a:rPr lang="en-GB" dirty="0"/>
              <a:t>and protected during periods of leave </a:t>
            </a:r>
            <a:r>
              <a:rPr lang="en-GB"/>
              <a:t>and </a:t>
            </a:r>
            <a:r>
              <a:rPr lang="en-GB" smtClean="0"/>
              <a:t>upon </a:t>
            </a:r>
            <a:r>
              <a:rPr lang="en-GB" dirty="0"/>
              <a:t>liberation</a:t>
            </a:r>
          </a:p>
        </p:txBody>
      </p:sp>
    </p:spTree>
    <p:extLst>
      <p:ext uri="{BB962C8B-B14F-4D97-AF65-F5344CB8AC3E}">
        <p14:creationId xmlns:p14="http://schemas.microsoft.com/office/powerpoint/2010/main" val="7069883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SPS Protocol</a:t>
            </a:r>
          </a:p>
        </p:txBody>
      </p:sp>
      <p:sp>
        <p:nvSpPr>
          <p:cNvPr id="3" name="Content Placeholder 2"/>
          <p:cNvSpPr>
            <a:spLocks noGrp="1"/>
          </p:cNvSpPr>
          <p:nvPr>
            <p:ph idx="1"/>
          </p:nvPr>
        </p:nvSpPr>
        <p:spPr/>
        <p:txBody>
          <a:bodyPr/>
          <a:lstStyle/>
          <a:p>
            <a:r>
              <a:rPr lang="en-GB" dirty="0"/>
              <a:t>SPS have developed a draft protocol which will be presented and comments gathered as part of the formal consultation</a:t>
            </a:r>
          </a:p>
          <a:p>
            <a:r>
              <a:rPr lang="en-GB" dirty="0"/>
              <a:t>A copy of the draft document is being circulated</a:t>
            </a:r>
          </a:p>
        </p:txBody>
      </p:sp>
    </p:spTree>
    <p:extLst>
      <p:ext uri="{BB962C8B-B14F-4D97-AF65-F5344CB8AC3E}">
        <p14:creationId xmlns:p14="http://schemas.microsoft.com/office/powerpoint/2010/main" val="9961297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8"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AFF9BEAFBD9B548B6ACDE5DF7E3DFD8" ma:contentTypeVersion="10" ma:contentTypeDescription="Create a new document." ma:contentTypeScope="" ma:versionID="558b94745c7bc3d20598c943f29a39ad">
  <xsd:schema xmlns:xsd="http://www.w3.org/2001/XMLSchema" xmlns:xs="http://www.w3.org/2001/XMLSchema" xmlns:p="http://schemas.microsoft.com/office/2006/metadata/properties" xmlns:ns2="7b0832f7-d2e9-4461-9c94-e09d570d84fc" xmlns:ns3="a2b916de-b7d3-408a-b514-ad93e6949b80" targetNamespace="http://schemas.microsoft.com/office/2006/metadata/properties" ma:root="true" ma:fieldsID="4c9dcc586f77526aeed1740f4c81d04a" ns2:_="" ns3:_="">
    <xsd:import namespace="7b0832f7-d2e9-4461-9c94-e09d570d84fc"/>
    <xsd:import namespace="a2b916de-b7d3-408a-b514-ad93e6949b8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EventHashCode" minOccurs="0"/>
                <xsd:element ref="ns2:MediaServiceGenerationTi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b0832f7-d2e9-4461-9c94-e09d570d84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MediaServiceLocation" ma:internalName="MediaServiceLocation"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2b916de-b7d3-408a-b514-ad93e6949b80"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haredWithUsers xmlns="a2b916de-b7d3-408a-b514-ad93e6949b80">
      <UserInfo>
        <DisplayName>Flora Aldridge</DisplayName>
        <AccountId>102</AccountId>
        <AccountType/>
      </UserInfo>
    </SharedWithUsers>
  </documentManagement>
</p:properties>
</file>

<file path=customXml/itemProps1.xml><?xml version="1.0" encoding="utf-8"?>
<ds:datastoreItem xmlns:ds="http://schemas.openxmlformats.org/officeDocument/2006/customXml" ds:itemID="{69602837-A94B-44C4-B92C-AE25E648A2C0}"/>
</file>

<file path=customXml/itemProps2.xml><?xml version="1.0" encoding="utf-8"?>
<ds:datastoreItem xmlns:ds="http://schemas.openxmlformats.org/officeDocument/2006/customXml" ds:itemID="{FA7C0577-538A-4E7B-98D4-90E29A3C49CB}"/>
</file>

<file path=customXml/itemProps3.xml><?xml version="1.0" encoding="utf-8"?>
<ds:datastoreItem xmlns:ds="http://schemas.openxmlformats.org/officeDocument/2006/customXml" ds:itemID="{CC560FB5-8EDA-4F20-A04E-821106D80366}"/>
</file>

<file path=docProps/app.xml><?xml version="1.0" encoding="utf-8"?>
<Properties xmlns="http://schemas.openxmlformats.org/officeDocument/2006/extended-properties" xmlns:vt="http://schemas.openxmlformats.org/officeDocument/2006/docPropsVTypes">
  <TotalTime>0</TotalTime>
  <Words>745</Words>
  <Application>Microsoft Office PowerPoint</Application>
  <PresentationFormat>On-screen Show (4:3)</PresentationFormat>
  <Paragraphs>58</Paragraphs>
  <Slides>10</Slides>
  <Notes>5</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10</vt:i4>
      </vt:variant>
    </vt:vector>
  </HeadingPairs>
  <TitlesOfParts>
    <vt:vector size="15" baseType="lpstr">
      <vt:lpstr>ＭＳ Ｐゴシック</vt:lpstr>
      <vt:lpstr>Arial</vt:lpstr>
      <vt:lpstr>Calibri</vt:lpstr>
      <vt:lpstr>Office Theme</vt:lpstr>
      <vt:lpstr>Blank Presentation</vt:lpstr>
      <vt:lpstr>Adult Support and Protection in Prison Settings</vt:lpstr>
      <vt:lpstr>Findings ADSW (2011/12) and NAPC 2013</vt:lpstr>
      <vt:lpstr>PowerPoint Presentation</vt:lpstr>
      <vt:lpstr>PowerPoint Presentation</vt:lpstr>
      <vt:lpstr>SG Legal Advice re SPS and ASP</vt:lpstr>
      <vt:lpstr>Practice Issues Based Upon Findings</vt:lpstr>
      <vt:lpstr>Practice Issues</vt:lpstr>
      <vt:lpstr>Main Issues to Address</vt:lpstr>
      <vt:lpstr>SPS Protocol</vt:lpstr>
      <vt:lpstr>Group Discussion and Feedback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Adult Support and Protection in Prison Settings</dc:title>
  <dc:creator/>
  <cp:lastModifiedBy/>
  <cp:revision>2</cp:revision>
  <dcterms:created xsi:type="dcterms:W3CDTF">2018-10-09T12:42:29Z</dcterms:created>
  <dcterms:modified xsi:type="dcterms:W3CDTF">2019-08-15T15:19:55Z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0x0101005AFF9BEAFBD9B548B6ACDE5DF7E3DFD8</vt:lpwstr>
  </property>
</Properties>
</file>