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A8777-9DEE-4418-99F3-B1E2AA371BEE}" type="datetimeFigureOut">
              <a:rPr lang="en-GB" smtClean="0"/>
              <a:t>16/12/2019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7A8C9-81FB-4C38-9617-FF5A33AD6F9E}" type="slidenum">
              <a:rPr lang="en-GB" smtClean="0"/>
              <a:t>‹#›</a:t>
            </a:fld>
            <a:endParaRPr lang="en-GB"/>
          </a:p>
        </p:txBody>
      </p:sp>
    </p:spTree>
    <p:extLst>
      <p:ext uri="{BB962C8B-B14F-4D97-AF65-F5344CB8AC3E}">
        <p14:creationId xmlns:p14="http://schemas.microsoft.com/office/powerpoint/2010/main" val="13647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1E9FD1-3C32-4EF8-8624-18F7D18B507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300865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1E9FD1-3C32-4EF8-8624-18F7D18B507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18610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1E9FD1-3C32-4EF8-8624-18F7D18B507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138529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029" name="Picture 5" descr="\\heffalump\hqdata\execoffBCS\01 Communications\Strategy\Comms Projects\Active Projects\Design Projects (PL)\IT rebrand\Assets\DAS_PPW _Service slide 3.png"/>
          <p:cNvPicPr>
            <a:picLocks noChangeAspect="1" noChangeArrowheads="1"/>
          </p:cNvPicPr>
          <p:nvPr userDrawn="1"/>
        </p:nvPicPr>
        <p:blipFill>
          <a:blip r:embed="rId2" cstate="print"/>
          <a:stretch>
            <a:fillRect/>
          </a:stretch>
        </p:blipFill>
        <p:spPr bwMode="auto">
          <a:xfrm>
            <a:off x="-6284" y="2"/>
            <a:ext cx="9150284" cy="7029399"/>
          </a:xfrm>
          <a:prstGeom prst="rect">
            <a:avLst/>
          </a:prstGeom>
          <a:noFill/>
        </p:spPr>
      </p:pic>
      <p:pic>
        <p:nvPicPr>
          <p:cNvPr id="5" name="Picture 4" descr="\\heffalump\hqdata\execoffBCS\01 Communications\Strategy\Comms Projects\Active Projects\Design Projects (PL)\IT rebrand\Assets\DAS visual identity typography device.png"/>
          <p:cNvPicPr>
            <a:picLocks noChangeAspect="1" noChangeArrowheads="1"/>
          </p:cNvPicPr>
          <p:nvPr userDrawn="1"/>
        </p:nvPicPr>
        <p:blipFill>
          <a:blip r:embed="rId3" cstate="print"/>
          <a:stretch>
            <a:fillRect/>
          </a:stretch>
        </p:blipFill>
        <p:spPr bwMode="auto">
          <a:xfrm>
            <a:off x="251521" y="5995211"/>
            <a:ext cx="1524493" cy="664358"/>
          </a:xfrm>
          <a:prstGeom prst="rect">
            <a:avLst/>
          </a:prstGeom>
          <a:noFill/>
        </p:spPr>
      </p:pic>
    </p:spTree>
    <p:extLst>
      <p:ext uri="{BB962C8B-B14F-4D97-AF65-F5344CB8AC3E}">
        <p14:creationId xmlns:p14="http://schemas.microsoft.com/office/powerpoint/2010/main" val="57448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1E9FD1-3C32-4EF8-8624-18F7D18B507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83787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E9FD1-3C32-4EF8-8624-18F7D18B5071}"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310909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1E9FD1-3C32-4EF8-8624-18F7D18B5071}"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338994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1E9FD1-3C32-4EF8-8624-18F7D18B5071}"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222623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1E9FD1-3C32-4EF8-8624-18F7D18B5071}"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298358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E9FD1-3C32-4EF8-8624-18F7D18B5071}"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311849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E9FD1-3C32-4EF8-8624-18F7D18B5071}"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306275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E9FD1-3C32-4EF8-8624-18F7D18B5071}"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681276-9F8A-474E-BB6D-8050AC1A9F68}" type="slidenum">
              <a:rPr lang="en-GB" smtClean="0"/>
              <a:t>‹#›</a:t>
            </a:fld>
            <a:endParaRPr lang="en-GB"/>
          </a:p>
        </p:txBody>
      </p:sp>
    </p:spTree>
    <p:extLst>
      <p:ext uri="{BB962C8B-B14F-4D97-AF65-F5344CB8AC3E}">
        <p14:creationId xmlns:p14="http://schemas.microsoft.com/office/powerpoint/2010/main" val="317461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E9FD1-3C32-4EF8-8624-18F7D18B5071}" type="datetimeFigureOut">
              <a:rPr lang="en-GB" smtClean="0"/>
              <a:t>16/12/2019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81276-9F8A-474E-BB6D-8050AC1A9F68}" type="slidenum">
              <a:rPr lang="en-GB" smtClean="0"/>
              <a:t>‹#›</a:t>
            </a:fld>
            <a:endParaRPr lang="en-GB"/>
          </a:p>
        </p:txBody>
      </p:sp>
    </p:spTree>
    <p:extLst>
      <p:ext uri="{BB962C8B-B14F-4D97-AF65-F5344CB8AC3E}">
        <p14:creationId xmlns:p14="http://schemas.microsoft.com/office/powerpoint/2010/main" val="3492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1" y="116634"/>
            <a:ext cx="4824536" cy="954107"/>
          </a:xfrm>
          <a:prstGeom prst="rect">
            <a:avLst/>
          </a:prstGeom>
        </p:spPr>
        <p:txBody>
          <a:bodyPr wrap="square">
            <a:spAutoFit/>
          </a:bodyPr>
          <a:lstStyle/>
          <a:p>
            <a:pPr algn="ctr"/>
            <a:endParaRPr lang="en-GB" sz="2800" b="1" dirty="0" smtClean="0">
              <a:solidFill>
                <a:srgbClr val="0096DC"/>
              </a:solidFill>
              <a:latin typeface="+mj-lt"/>
              <a:cs typeface="Arial" pitchFamily="34" charset="0"/>
            </a:endParaRPr>
          </a:p>
          <a:p>
            <a:pPr algn="ctr"/>
            <a:endParaRPr lang="en-GB" sz="2800" b="1" dirty="0" smtClean="0">
              <a:solidFill>
                <a:srgbClr val="0096DC"/>
              </a:solidFill>
              <a:latin typeface="+mj-lt"/>
              <a:cs typeface="Arial" pitchFamily="34" charset="0"/>
            </a:endParaRPr>
          </a:p>
        </p:txBody>
      </p:sp>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6" name="Rectangle 5"/>
          <p:cNvSpPr/>
          <p:nvPr/>
        </p:nvSpPr>
        <p:spPr>
          <a:xfrm>
            <a:off x="827585" y="1772816"/>
            <a:ext cx="7272808" cy="3077766"/>
          </a:xfrm>
          <a:prstGeom prst="rect">
            <a:avLst/>
          </a:prstGeom>
        </p:spPr>
        <p:txBody>
          <a:bodyPr wrap="square">
            <a:spAutoFit/>
          </a:bodyPr>
          <a:lstStyle/>
          <a:p>
            <a:endParaRPr lang="en-GB" sz="5400" b="1" dirty="0" smtClean="0">
              <a:solidFill>
                <a:srgbClr val="0096DC"/>
              </a:solidFill>
              <a:latin typeface="+mj-lt"/>
              <a:cs typeface="Arial" pitchFamily="34" charset="0"/>
            </a:endParaRPr>
          </a:p>
          <a:p>
            <a:endParaRPr lang="en-US" sz="2800" b="1" dirty="0" smtClean="0">
              <a:solidFill>
                <a:srgbClr val="0096DC"/>
              </a:solidFill>
            </a:endParaRPr>
          </a:p>
          <a:p>
            <a:r>
              <a:rPr lang="en-US" sz="2800" b="1" dirty="0" smtClean="0">
                <a:solidFill>
                  <a:srgbClr val="0096DC"/>
                </a:solidFill>
                <a:latin typeface="Arial" pitchFamily="34" charset="0"/>
                <a:cs typeface="Arial" pitchFamily="34" charset="0"/>
              </a:rPr>
              <a:t>December 2019 Update</a:t>
            </a:r>
          </a:p>
          <a:p>
            <a:endParaRPr lang="en-US" sz="2800" b="1" dirty="0" smtClean="0">
              <a:solidFill>
                <a:srgbClr val="0096DC"/>
              </a:solidFill>
              <a:latin typeface="Arial" pitchFamily="34" charset="0"/>
              <a:cs typeface="Arial" pitchFamily="34" charset="0"/>
            </a:endParaRPr>
          </a:p>
          <a:p>
            <a:r>
              <a:rPr lang="en-US" sz="2800" b="1" dirty="0" smtClean="0">
                <a:solidFill>
                  <a:srgbClr val="0096DC"/>
                </a:solidFill>
                <a:latin typeface="Arial" pitchFamily="34" charset="0"/>
                <a:cs typeface="Arial" pitchFamily="34" charset="0"/>
              </a:rPr>
              <a:t>Carolanne Coll 	-  Business Analyst</a:t>
            </a:r>
          </a:p>
          <a:p>
            <a:r>
              <a:rPr lang="en-US" sz="2800" b="1" dirty="0" smtClean="0">
                <a:solidFill>
                  <a:srgbClr val="0096DC"/>
                </a:solidFill>
                <a:latin typeface="Arial" pitchFamily="34" charset="0"/>
                <a:cs typeface="Arial" pitchFamily="34" charset="0"/>
              </a:rPr>
              <a:t>Jill Burke 		-  Project Manager</a:t>
            </a:r>
            <a:endParaRPr lang="en-GB" sz="2800" b="1" dirty="0">
              <a:solidFill>
                <a:srgbClr val="0096DC"/>
              </a:solidFill>
              <a:latin typeface="Arial" pitchFamily="34" charset="0"/>
              <a:cs typeface="Arial" pitchFamily="34" charset="0"/>
            </a:endParaRPr>
          </a:p>
        </p:txBody>
      </p:sp>
      <p:sp>
        <p:nvSpPr>
          <p:cNvPr id="8" name="Rectangle 7"/>
          <p:cNvSpPr/>
          <p:nvPr/>
        </p:nvSpPr>
        <p:spPr>
          <a:xfrm>
            <a:off x="755577" y="1268760"/>
            <a:ext cx="6408712" cy="1152128"/>
          </a:xfrm>
          <a:prstGeom prst="rect">
            <a:avLst/>
          </a:prstGeom>
          <a:ln>
            <a:noFill/>
          </a:ln>
          <a:effectLst>
            <a:glow rad="228600">
              <a:schemeClr val="accent5">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solidFill>
                <a:latin typeface="Arial" pitchFamily="34" charset="0"/>
                <a:cs typeface="Arial" pitchFamily="34" charset="0"/>
              </a:rPr>
              <a:t>Test of Change</a:t>
            </a:r>
            <a:endParaRPr lang="en-GB"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56649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4" name="TextBox 3"/>
          <p:cNvSpPr txBox="1"/>
          <p:nvPr/>
        </p:nvSpPr>
        <p:spPr>
          <a:xfrm>
            <a:off x="-108520" y="1844825"/>
            <a:ext cx="8784976" cy="5555367"/>
          </a:xfrm>
          <a:prstGeom prst="rect">
            <a:avLst/>
          </a:prstGeom>
          <a:noFill/>
        </p:spPr>
        <p:txBody>
          <a:bodyPr wrap="square" rtlCol="0">
            <a:spAutoFit/>
          </a:bodyPr>
          <a:lstStyle/>
          <a:p>
            <a:pPr algn="ctr"/>
            <a:r>
              <a:rPr lang="en-GB" sz="2800" b="1" dirty="0" smtClean="0">
                <a:solidFill>
                  <a:srgbClr val="0096DC"/>
                </a:solidFill>
                <a:latin typeface="Arial" pitchFamily="34" charset="0"/>
                <a:cs typeface="Arial" pitchFamily="34" charset="0"/>
              </a:rPr>
              <a:t>Next Phase: Test of Change</a:t>
            </a:r>
          </a:p>
          <a:p>
            <a:r>
              <a:rPr lang="en-GB" sz="2800" dirty="0" smtClean="0">
                <a:solidFill>
                  <a:schemeClr val="tx2"/>
                </a:solidFill>
                <a:latin typeface="Arial" pitchFamily="34" charset="0"/>
                <a:cs typeface="Arial" pitchFamily="34" charset="0"/>
              </a:rPr>
              <a:t> </a:t>
            </a:r>
          </a:p>
          <a:p>
            <a:r>
              <a:rPr lang="en-GB" dirty="0">
                <a:solidFill>
                  <a:schemeClr val="tx2"/>
                </a:solidFill>
                <a:latin typeface="+mj-lt"/>
                <a:ea typeface="+mj-ea"/>
                <a:cs typeface="+mj-cs"/>
              </a:rPr>
              <a:t> </a:t>
            </a:r>
            <a:endParaRPr lang="en-GB" dirty="0" smtClean="0">
              <a:solidFill>
                <a:schemeClr val="tx2"/>
              </a:solidFill>
              <a:latin typeface="+mj-lt"/>
              <a:ea typeface="+mj-ea"/>
              <a:cs typeface="+mj-cs"/>
            </a:endParaRPr>
          </a:p>
          <a:p>
            <a:pPr lvl="2" algn="just">
              <a:buFont typeface="Wingdings" pitchFamily="2" charset="2"/>
              <a:buChar char="§"/>
            </a:pPr>
            <a:r>
              <a:rPr lang="en-GB" dirty="0" smtClean="0">
                <a:solidFill>
                  <a:schemeClr val="tx2"/>
                </a:solidFill>
                <a:latin typeface="+mj-lt"/>
                <a:ea typeface="+mj-ea"/>
                <a:cs typeface="+mj-cs"/>
              </a:rPr>
              <a:t>   </a:t>
            </a:r>
            <a:r>
              <a:rPr lang="en-GB" sz="1700" dirty="0" smtClean="0">
                <a:solidFill>
                  <a:schemeClr val="tx2"/>
                </a:solidFill>
                <a:latin typeface="Arial" pitchFamily="34" charset="0"/>
                <a:ea typeface="+mj-ea"/>
                <a:cs typeface="Arial" pitchFamily="34" charset="0"/>
              </a:rPr>
              <a:t>Discuss how can these challenges be addressed</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Agree risk and issues. Develop Logs</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Define a communication plan to ensure relevant stakeholders are kept informed</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Regular Highlight report to Stakeholders</a:t>
            </a:r>
          </a:p>
          <a:p>
            <a:pPr lvl="2">
              <a:buFont typeface="Wingdings" pitchFamily="2" charset="2"/>
              <a:buChar char="§"/>
            </a:pPr>
            <a:endParaRPr lang="en-GB" dirty="0" smtClean="0">
              <a:solidFill>
                <a:schemeClr val="tx2"/>
              </a:solidFill>
              <a:latin typeface="+mj-lt"/>
              <a:ea typeface="+mj-ea"/>
              <a:cs typeface="+mj-cs"/>
            </a:endParaRPr>
          </a:p>
          <a:p>
            <a:pPr lvl="2">
              <a:buFont typeface="Wingdings" pitchFamily="2" charset="2"/>
              <a:buChar char="§"/>
            </a:pPr>
            <a:endParaRPr lang="en-GB" dirty="0" smtClean="0">
              <a:solidFill>
                <a:schemeClr val="tx2"/>
              </a:solidFill>
              <a:latin typeface="+mj-lt"/>
              <a:ea typeface="+mj-ea"/>
              <a:cs typeface="+mj-cs"/>
            </a:endParaRPr>
          </a:p>
          <a:p>
            <a:pPr lvl="2"/>
            <a:endParaRPr lang="en-GB" dirty="0" smtClean="0"/>
          </a:p>
          <a:p>
            <a:pPr lvl="2"/>
            <a:endParaRPr lang="en-GB" dirty="0" smtClean="0"/>
          </a:p>
          <a:p>
            <a:pPr lvl="2"/>
            <a:r>
              <a:rPr lang="en-GB" dirty="0" smtClean="0"/>
              <a:t>	</a:t>
            </a:r>
            <a:endParaRPr lang="en-GB" dirty="0"/>
          </a:p>
          <a:p>
            <a:pPr lvl="2"/>
            <a:endParaRPr lang="en-GB" dirty="0" smtClean="0"/>
          </a:p>
          <a:p>
            <a:r>
              <a:rPr lang="en-GB" dirty="0"/>
              <a:t> </a:t>
            </a:r>
          </a:p>
          <a:p>
            <a:endParaRPr lang="en-GB" dirty="0"/>
          </a:p>
        </p:txBody>
      </p:sp>
    </p:spTree>
    <p:extLst>
      <p:ext uri="{BB962C8B-B14F-4D97-AF65-F5344CB8AC3E}">
        <p14:creationId xmlns:p14="http://schemas.microsoft.com/office/powerpoint/2010/main" val="419292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4" name="TextBox 3"/>
          <p:cNvSpPr txBox="1"/>
          <p:nvPr/>
        </p:nvSpPr>
        <p:spPr>
          <a:xfrm>
            <a:off x="0" y="1394775"/>
            <a:ext cx="8784976" cy="954107"/>
          </a:xfrm>
          <a:prstGeom prst="rect">
            <a:avLst/>
          </a:prstGeom>
          <a:noFill/>
        </p:spPr>
        <p:txBody>
          <a:bodyPr wrap="square" rtlCol="0">
            <a:spAutoFit/>
          </a:bodyPr>
          <a:lstStyle/>
          <a:p>
            <a:pPr algn="ctr"/>
            <a:r>
              <a:rPr lang="en-GB" sz="2800" b="1" dirty="0" smtClean="0">
                <a:solidFill>
                  <a:srgbClr val="0096DC"/>
                </a:solidFill>
                <a:latin typeface="Arial" pitchFamily="34" charset="0"/>
                <a:cs typeface="Arial" pitchFamily="34" charset="0"/>
              </a:rPr>
              <a:t>Next Phase: Test of Change</a:t>
            </a:r>
          </a:p>
          <a:p>
            <a:r>
              <a:rPr lang="en-GB" sz="2800" dirty="0" smtClean="0">
                <a:solidFill>
                  <a:schemeClr val="tx2"/>
                </a:solidFill>
                <a:latin typeface="Arial" pitchFamily="34" charset="0"/>
                <a:cs typeface="Arial" pitchFamily="34" charset="0"/>
              </a:rPr>
              <a:t> </a:t>
            </a:r>
            <a:endParaRPr lang="en-GB" sz="2800" dirty="0">
              <a:solidFill>
                <a:schemeClr val="tx2"/>
              </a:solidFill>
              <a:latin typeface="Arial" pitchFamily="34" charset="0"/>
              <a:cs typeface="Arial" pitchFamily="34" charset="0"/>
            </a:endParaRPr>
          </a:p>
        </p:txBody>
      </p:sp>
      <p:sp>
        <p:nvSpPr>
          <p:cNvPr id="6" name="Rectangle 5"/>
          <p:cNvSpPr/>
          <p:nvPr/>
        </p:nvSpPr>
        <p:spPr>
          <a:xfrm>
            <a:off x="179512" y="2296033"/>
            <a:ext cx="9234264" cy="3293209"/>
          </a:xfrm>
          <a:prstGeom prst="rect">
            <a:avLst/>
          </a:prstGeom>
        </p:spPr>
        <p:txBody>
          <a:bodyPr wrap="square">
            <a:spAutoFit/>
          </a:bodyPr>
          <a:lstStyle/>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What work will need to be done to ensure that we meet expectations</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What resource requirements are needed </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Who they are</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Get agreement for this resource</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Input into MS Project and send for review</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Set-up regular meetings to discuss progress and address any issues</a:t>
            </a:r>
          </a:p>
          <a:p>
            <a:pPr lvl="2" algn="just">
              <a:buFont typeface="Wingdings" pitchFamily="2" charset="2"/>
              <a:buChar char="§"/>
            </a:pPr>
            <a:endParaRPr lang="en-GB" sz="1900" dirty="0" smtClean="0">
              <a:solidFill>
                <a:schemeClr val="tx2"/>
              </a:solidFill>
            </a:endParaRPr>
          </a:p>
        </p:txBody>
      </p:sp>
    </p:spTree>
    <p:extLst>
      <p:ext uri="{BB962C8B-B14F-4D97-AF65-F5344CB8AC3E}">
        <p14:creationId xmlns:p14="http://schemas.microsoft.com/office/powerpoint/2010/main" val="424167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1" y="116634"/>
            <a:ext cx="4824536" cy="2246769"/>
          </a:xfrm>
          <a:prstGeom prst="rect">
            <a:avLst/>
          </a:prstGeom>
        </p:spPr>
        <p:txBody>
          <a:bodyPr wrap="square">
            <a:spAutoFit/>
          </a:bodyPr>
          <a:lstStyle/>
          <a:p>
            <a:pPr algn="ctr"/>
            <a:r>
              <a:rPr lang="en-GB" sz="2800" b="1" dirty="0" smtClean="0">
                <a:solidFill>
                  <a:srgbClr val="0096DC"/>
                </a:solidFill>
                <a:latin typeface="Arial" pitchFamily="34" charset="0"/>
                <a:cs typeface="Arial" pitchFamily="34" charset="0"/>
              </a:rPr>
              <a:t>Test of Change</a:t>
            </a:r>
          </a:p>
          <a:p>
            <a:pPr algn="ctr"/>
            <a:endParaRPr lang="en-GB" sz="2800" b="1" dirty="0" smtClean="0">
              <a:solidFill>
                <a:srgbClr val="0096DC"/>
              </a:solidFill>
              <a:latin typeface="Arial" pitchFamily="34" charset="0"/>
              <a:cs typeface="Arial" pitchFamily="34" charset="0"/>
            </a:endParaRPr>
          </a:p>
          <a:p>
            <a:pPr algn="ctr"/>
            <a:endParaRPr lang="en-GB" sz="2800" b="1" dirty="0" smtClean="0">
              <a:solidFill>
                <a:srgbClr val="0096DC"/>
              </a:solidFill>
              <a:latin typeface="Arial" pitchFamily="34" charset="0"/>
              <a:cs typeface="Arial" pitchFamily="34" charset="0"/>
            </a:endParaRPr>
          </a:p>
          <a:p>
            <a:pPr algn="ctr"/>
            <a:r>
              <a:rPr lang="en-GB" sz="2800" b="1" dirty="0" smtClean="0">
                <a:solidFill>
                  <a:srgbClr val="0096DC"/>
                </a:solidFill>
                <a:latin typeface="Arial" pitchFamily="34" charset="0"/>
                <a:cs typeface="Arial" pitchFamily="34" charset="0"/>
              </a:rPr>
              <a:t>HMP Castle Huntly </a:t>
            </a:r>
          </a:p>
          <a:p>
            <a:pPr algn="ctr"/>
            <a:r>
              <a:rPr lang="en-GB" sz="2800" b="1" dirty="0" smtClean="0">
                <a:solidFill>
                  <a:srgbClr val="0096DC"/>
                </a:solidFill>
                <a:latin typeface="Arial" pitchFamily="34" charset="0"/>
                <a:cs typeface="Arial" pitchFamily="34" charset="0"/>
              </a:rPr>
              <a:t>and HMP Perth sites</a:t>
            </a:r>
            <a:endParaRPr lang="en-GB" sz="2800" b="1" dirty="0">
              <a:solidFill>
                <a:srgbClr val="0096DC"/>
              </a:solidFill>
              <a:latin typeface="Arial" pitchFamily="34" charset="0"/>
              <a:cs typeface="Arial" pitchFamily="34" charset="0"/>
            </a:endParaRPr>
          </a:p>
        </p:txBody>
      </p:sp>
      <p:pic>
        <p:nvPicPr>
          <p:cNvPr id="5" name="Picture 4" descr="Colour Map logo stra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10241" name="Rectangle 1"/>
          <p:cNvSpPr>
            <a:spLocks noChangeArrowheads="1"/>
          </p:cNvSpPr>
          <p:nvPr/>
        </p:nvSpPr>
        <p:spPr bwMode="auto">
          <a:xfrm>
            <a:off x="683568" y="2895616"/>
            <a:ext cx="8136904"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lgn="just" eaLnBrk="0" fontAlgn="base" hangingPunct="0">
              <a:spcBef>
                <a:spcPct val="0"/>
              </a:spcBef>
              <a:spcAft>
                <a:spcPct val="0"/>
              </a:spcAft>
              <a:buFont typeface="Wingdings" pitchFamily="2" charset="2"/>
              <a:buChar char="§"/>
            </a:pPr>
            <a:r>
              <a:rPr lang="en-GB" sz="1600" dirty="0" smtClean="0">
                <a:solidFill>
                  <a:srgbClr val="002060"/>
                </a:solidFill>
                <a:latin typeface="Arial" pitchFamily="34" charset="0"/>
                <a:ea typeface="Times New Roman" pitchFamily="18" charset="0"/>
                <a:cs typeface="Arial" pitchFamily="34" charset="0"/>
              </a:rPr>
              <a:t>    </a:t>
            </a:r>
            <a:r>
              <a:rPr lang="en-GB" sz="1700" dirty="0" smtClean="0">
                <a:solidFill>
                  <a:schemeClr val="tx2"/>
                </a:solidFill>
                <a:latin typeface="Arial" pitchFamily="34" charset="0"/>
                <a:ea typeface="+mj-ea"/>
                <a:cs typeface="Arial" pitchFamily="34" charset="0"/>
              </a:rPr>
              <a:t>New data connection required at HMP sites to access community systems </a:t>
            </a:r>
          </a:p>
          <a:p>
            <a:pPr algn="just" eaLnBrk="0" fontAlgn="base" hangingPunct="0">
              <a:spcBef>
                <a:spcPct val="0"/>
              </a:spcBef>
              <a:spcAft>
                <a:spcPct val="0"/>
              </a:spcAft>
            </a:pPr>
            <a:endParaRPr lang="en-GB" sz="1700" dirty="0" smtClean="0">
              <a:solidFill>
                <a:schemeClr val="tx2"/>
              </a:solidFill>
              <a:latin typeface="Arial" pitchFamily="34" charset="0"/>
              <a:ea typeface="+mj-ea"/>
              <a:cs typeface="Arial" pitchFamily="34" charset="0"/>
            </a:endParaRPr>
          </a:p>
          <a:p>
            <a:pPr algn="just" eaLnBrk="0" fontAlgn="base" hangingPunct="0">
              <a:spcBef>
                <a:spcPct val="0"/>
              </a:spcBef>
              <a:spcAft>
                <a:spcPct val="0"/>
              </a:spcAft>
              <a:buFont typeface="Wingdings" pitchFamily="2" charset="2"/>
              <a:buChar char="§"/>
            </a:pPr>
            <a:r>
              <a:rPr lang="en-GB" sz="1700" dirty="0" smtClean="0">
                <a:solidFill>
                  <a:schemeClr val="tx2"/>
                </a:solidFill>
                <a:latin typeface="Arial" pitchFamily="34" charset="0"/>
                <a:ea typeface="+mj-ea"/>
                <a:cs typeface="Arial" pitchFamily="34" charset="0"/>
              </a:rPr>
              <a:t>    Created a workaround</a:t>
            </a:r>
          </a:p>
          <a:p>
            <a:pPr algn="just" eaLnBrk="0" fontAlgn="base" hangingPunct="0">
              <a:spcBef>
                <a:spcPct val="0"/>
              </a:spcBef>
              <a:spcAft>
                <a:spcPct val="0"/>
              </a:spcAft>
              <a:buFont typeface="Wingdings" pitchFamily="2" charset="2"/>
              <a:buChar char="§"/>
            </a:pPr>
            <a:endParaRPr lang="en-GB" sz="1700" dirty="0" smtClean="0">
              <a:solidFill>
                <a:schemeClr val="tx2"/>
              </a:solidFill>
              <a:latin typeface="Arial" pitchFamily="34" charset="0"/>
              <a:ea typeface="+mj-ea"/>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lang="en-GB" sz="1700" dirty="0" smtClean="0">
                <a:solidFill>
                  <a:schemeClr val="tx2"/>
                </a:solidFill>
                <a:latin typeface="Arial" pitchFamily="34" charset="0"/>
                <a:ea typeface="+mj-ea"/>
                <a:cs typeface="Arial" pitchFamily="34" charset="0"/>
              </a:rPr>
              <a:t>    Longer term - IT costs would need to be identified and the data connection set up with the HC in HMP Perth </a:t>
            </a:r>
          </a:p>
        </p:txBody>
      </p:sp>
    </p:spTree>
    <p:extLst>
      <p:ext uri="{BB962C8B-B14F-4D97-AF65-F5344CB8AC3E}">
        <p14:creationId xmlns:p14="http://schemas.microsoft.com/office/powerpoint/2010/main" val="216817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1" y="116634"/>
            <a:ext cx="4824536" cy="2246769"/>
          </a:xfrm>
          <a:prstGeom prst="rect">
            <a:avLst/>
          </a:prstGeom>
        </p:spPr>
        <p:txBody>
          <a:bodyPr wrap="square">
            <a:spAutoFit/>
          </a:bodyPr>
          <a:lstStyle/>
          <a:p>
            <a:pPr algn="ctr"/>
            <a:r>
              <a:rPr lang="en-GB" sz="2800" b="1" dirty="0" smtClean="0">
                <a:solidFill>
                  <a:srgbClr val="0096DC"/>
                </a:solidFill>
                <a:latin typeface="Arial" pitchFamily="34" charset="0"/>
                <a:cs typeface="Arial" pitchFamily="34" charset="0"/>
              </a:rPr>
              <a:t>Test of Change</a:t>
            </a:r>
          </a:p>
          <a:p>
            <a:pPr algn="ctr"/>
            <a:endParaRPr lang="en-GB" sz="2800" b="1" dirty="0" smtClean="0">
              <a:solidFill>
                <a:srgbClr val="0096DC"/>
              </a:solidFill>
              <a:latin typeface="Arial" pitchFamily="34" charset="0"/>
              <a:cs typeface="Arial" pitchFamily="34" charset="0"/>
            </a:endParaRPr>
          </a:p>
          <a:p>
            <a:pPr algn="ctr"/>
            <a:endParaRPr lang="en-GB" sz="2800" b="1" dirty="0" smtClean="0">
              <a:solidFill>
                <a:srgbClr val="0096DC"/>
              </a:solidFill>
              <a:latin typeface="Arial" pitchFamily="34" charset="0"/>
              <a:cs typeface="Arial" pitchFamily="34" charset="0"/>
            </a:endParaRPr>
          </a:p>
          <a:p>
            <a:pPr algn="ctr"/>
            <a:r>
              <a:rPr lang="en-GB" sz="2800" b="1" dirty="0" smtClean="0">
                <a:solidFill>
                  <a:srgbClr val="0096DC"/>
                </a:solidFill>
                <a:latin typeface="Arial" pitchFamily="34" charset="0"/>
                <a:cs typeface="Arial" pitchFamily="34" charset="0"/>
              </a:rPr>
              <a:t>HMP Greenock</a:t>
            </a:r>
          </a:p>
          <a:p>
            <a:pPr algn="ctr"/>
            <a:r>
              <a:rPr lang="en-GB" sz="2800" b="1" dirty="0" smtClean="0">
                <a:solidFill>
                  <a:srgbClr val="0096DC"/>
                </a:solidFill>
                <a:latin typeface="Arial" pitchFamily="34" charset="0"/>
                <a:cs typeface="Arial" pitchFamily="34" charset="0"/>
              </a:rPr>
              <a:t>and HMP Low Moss site</a:t>
            </a:r>
            <a:r>
              <a:rPr lang="en-GB" sz="2800" b="1" dirty="0" smtClean="0">
                <a:solidFill>
                  <a:srgbClr val="0096DC"/>
                </a:solidFill>
                <a:latin typeface="+mj-lt"/>
                <a:cs typeface="Arial" pitchFamily="34" charset="0"/>
              </a:rPr>
              <a:t>s</a:t>
            </a:r>
            <a:endParaRPr lang="en-GB" sz="2800" b="1" dirty="0">
              <a:solidFill>
                <a:srgbClr val="0096DC"/>
              </a:solidFill>
              <a:latin typeface="+mj-lt"/>
              <a:cs typeface="Arial" pitchFamily="34" charset="0"/>
            </a:endParaRPr>
          </a:p>
        </p:txBody>
      </p:sp>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10241" name="Rectangle 1"/>
          <p:cNvSpPr>
            <a:spLocks noChangeArrowheads="1"/>
          </p:cNvSpPr>
          <p:nvPr/>
        </p:nvSpPr>
        <p:spPr bwMode="auto">
          <a:xfrm>
            <a:off x="683569" y="2510895"/>
            <a:ext cx="80648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lgn="just" eaLnBrk="0" fontAlgn="base" hangingPunct="0">
              <a:spcBef>
                <a:spcPct val="0"/>
              </a:spcBef>
              <a:spcAft>
                <a:spcPct val="0"/>
              </a:spcAft>
              <a:buFont typeface="Wingdings" pitchFamily="2" charset="2"/>
              <a:buChar char="§"/>
            </a:pPr>
            <a:r>
              <a:rPr lang="en-GB" sz="1600" dirty="0" smtClean="0">
                <a:solidFill>
                  <a:srgbClr val="002060"/>
                </a:solidFill>
                <a:latin typeface="Arial" pitchFamily="34" charset="0"/>
                <a:ea typeface="Times New Roman" pitchFamily="18" charset="0"/>
                <a:cs typeface="Arial" pitchFamily="34" charset="0"/>
              </a:rPr>
              <a:t>     </a:t>
            </a:r>
            <a:r>
              <a:rPr lang="en-GB" sz="1700" dirty="0" smtClean="0">
                <a:solidFill>
                  <a:schemeClr val="tx2"/>
                </a:solidFill>
                <a:latin typeface="Arial" pitchFamily="34" charset="0"/>
                <a:ea typeface="+mj-ea"/>
                <a:cs typeface="Arial" pitchFamily="34" charset="0"/>
              </a:rPr>
              <a:t>Sites will be supported / serviced by GHSCP SW team</a:t>
            </a:r>
          </a:p>
          <a:p>
            <a:pPr algn="just" eaLnBrk="0" fontAlgn="base" hangingPunct="0">
              <a:spcBef>
                <a:spcPct val="0"/>
              </a:spcBef>
              <a:spcAft>
                <a:spcPct val="0"/>
              </a:spcAft>
              <a:buFont typeface="Wingdings" pitchFamily="2" charset="2"/>
              <a:buChar char="§"/>
            </a:pPr>
            <a:endParaRPr lang="en-GB" sz="1700" dirty="0" smtClean="0">
              <a:solidFill>
                <a:schemeClr val="tx2"/>
              </a:solidFill>
              <a:latin typeface="Arial" pitchFamily="34" charset="0"/>
              <a:ea typeface="+mj-ea"/>
              <a:cs typeface="Arial" pitchFamily="34" charset="0"/>
            </a:endParaRPr>
          </a:p>
          <a:p>
            <a:pPr algn="just" eaLnBrk="0" fontAlgn="base" hangingPunct="0">
              <a:spcBef>
                <a:spcPct val="0"/>
              </a:spcBef>
              <a:spcAft>
                <a:spcPct val="0"/>
              </a:spcAft>
              <a:buFont typeface="Wingdings" pitchFamily="2" charset="2"/>
              <a:buChar char="§"/>
            </a:pPr>
            <a:r>
              <a:rPr lang="en-GB" sz="1700" dirty="0" smtClean="0">
                <a:solidFill>
                  <a:schemeClr val="tx2"/>
                </a:solidFill>
                <a:latin typeface="Arial" pitchFamily="34" charset="0"/>
                <a:ea typeface="+mj-ea"/>
                <a:cs typeface="Arial" pitchFamily="34" charset="0"/>
              </a:rPr>
              <a:t>     Require access to NHS GG&amp;C network – request submitted to IT contractor</a:t>
            </a:r>
          </a:p>
          <a:p>
            <a:pPr algn="just" eaLnBrk="0" fontAlgn="base" hangingPunct="0">
              <a:spcBef>
                <a:spcPct val="0"/>
              </a:spcBef>
              <a:spcAft>
                <a:spcPct val="0"/>
              </a:spcAft>
            </a:pPr>
            <a:endParaRPr lang="en-GB" sz="1700" dirty="0" smtClean="0">
              <a:solidFill>
                <a:schemeClr val="tx2"/>
              </a:solidFill>
              <a:latin typeface="Arial" pitchFamily="34" charset="0"/>
              <a:ea typeface="+mj-ea"/>
              <a:cs typeface="Arial" pitchFamily="34" charset="0"/>
            </a:endParaRPr>
          </a:p>
          <a:p>
            <a:pPr algn="just" eaLnBrk="0" fontAlgn="base" hangingPunct="0">
              <a:spcBef>
                <a:spcPct val="0"/>
              </a:spcBef>
              <a:spcAft>
                <a:spcPct val="0"/>
              </a:spcAft>
              <a:buFont typeface="Wingdings" pitchFamily="2" charset="2"/>
              <a:buChar char="§"/>
            </a:pPr>
            <a:r>
              <a:rPr lang="en-GB" sz="1700" dirty="0" smtClean="0">
                <a:solidFill>
                  <a:schemeClr val="tx2"/>
                </a:solidFill>
                <a:latin typeface="Arial" pitchFamily="34" charset="0"/>
                <a:ea typeface="+mj-ea"/>
                <a:cs typeface="Arial" pitchFamily="34" charset="0"/>
              </a:rPr>
              <a:t>    Possible alternative solution - Joint Desktop - being investigated </a:t>
            </a:r>
          </a:p>
          <a:p>
            <a:pPr algn="just" eaLnBrk="0" fontAlgn="base" hangingPunct="0">
              <a:spcBef>
                <a:spcPct val="0"/>
              </a:spcBef>
              <a:spcAft>
                <a:spcPct val="0"/>
              </a:spcAft>
              <a:buFont typeface="Wingdings" pitchFamily="2" charset="2"/>
              <a:buChar char="§"/>
            </a:pPr>
            <a:endParaRPr lang="en-GB" sz="1700" dirty="0" smtClean="0">
              <a:solidFill>
                <a:schemeClr val="tx2"/>
              </a:solidFill>
              <a:latin typeface="Arial" pitchFamily="34" charset="0"/>
              <a:ea typeface="+mj-ea"/>
              <a:cs typeface="Arial" pitchFamily="34" charset="0"/>
            </a:endParaRPr>
          </a:p>
          <a:p>
            <a:pPr algn="just">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lgn="just">
              <a:buFont typeface="Wingdings" pitchFamily="2" charset="2"/>
              <a:buChar char="§"/>
            </a:pPr>
            <a:r>
              <a:rPr lang="en-GB" sz="1600" dirty="0" smtClean="0">
                <a:solidFill>
                  <a:srgbClr val="002060"/>
                </a:solidFill>
                <a:latin typeface="Arial" pitchFamily="34" charset="0"/>
                <a:ea typeface="Times New Roman" pitchFamily="18" charset="0"/>
                <a:cs typeface="Arial" pitchFamily="34" charset="0"/>
              </a:rPr>
              <a:t>     </a:t>
            </a:r>
            <a:r>
              <a:rPr lang="en-GB" sz="1700" b="1" dirty="0" smtClean="0">
                <a:solidFill>
                  <a:srgbClr val="0096DC"/>
                </a:solidFill>
                <a:latin typeface="Arial" pitchFamily="34" charset="0"/>
                <a:ea typeface="Times New Roman" pitchFamily="18" charset="0"/>
                <a:cs typeface="Arial" pitchFamily="34" charset="0"/>
              </a:rPr>
              <a:t>Potential that other TOC sites could leverage functionality if identified as if a feasible and cost effective solution</a:t>
            </a:r>
          </a:p>
        </p:txBody>
      </p:sp>
    </p:spTree>
    <p:extLst>
      <p:ext uri="{BB962C8B-B14F-4D97-AF65-F5344CB8AC3E}">
        <p14:creationId xmlns:p14="http://schemas.microsoft.com/office/powerpoint/2010/main" val="37155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1" y="116634"/>
            <a:ext cx="4824536" cy="1877437"/>
          </a:xfrm>
          <a:prstGeom prst="rect">
            <a:avLst/>
          </a:prstGeom>
        </p:spPr>
        <p:txBody>
          <a:bodyPr wrap="square">
            <a:spAutoFit/>
          </a:bodyPr>
          <a:lstStyle/>
          <a:p>
            <a:pPr algn="ctr"/>
            <a:r>
              <a:rPr lang="en-GB" sz="2800" b="1" dirty="0" smtClean="0">
                <a:solidFill>
                  <a:srgbClr val="0096DC"/>
                </a:solidFill>
                <a:latin typeface="Arial" pitchFamily="34" charset="0"/>
                <a:cs typeface="Arial" pitchFamily="34" charset="0"/>
              </a:rPr>
              <a:t>Test of Change</a:t>
            </a:r>
          </a:p>
          <a:p>
            <a:pPr algn="ctr"/>
            <a:endParaRPr lang="en-GB" sz="2800" b="1" dirty="0" smtClean="0">
              <a:solidFill>
                <a:srgbClr val="0096DC"/>
              </a:solidFill>
              <a:latin typeface="Arial" pitchFamily="34" charset="0"/>
              <a:cs typeface="Arial" pitchFamily="34" charset="0"/>
            </a:endParaRPr>
          </a:p>
          <a:p>
            <a:pPr algn="ctr"/>
            <a:endParaRPr lang="en-GB" sz="2800" b="1" dirty="0" smtClean="0">
              <a:solidFill>
                <a:srgbClr val="0096DC"/>
              </a:solidFill>
              <a:latin typeface="Arial" pitchFamily="34" charset="0"/>
              <a:cs typeface="Arial" pitchFamily="34" charset="0"/>
            </a:endParaRPr>
          </a:p>
          <a:p>
            <a:pPr algn="ctr"/>
            <a:r>
              <a:rPr lang="en-GB" sz="2800" b="1" dirty="0" smtClean="0">
                <a:solidFill>
                  <a:srgbClr val="0096DC"/>
                </a:solidFill>
                <a:latin typeface="Arial" pitchFamily="34" charset="0"/>
                <a:cs typeface="Arial" pitchFamily="34" charset="0"/>
              </a:rPr>
              <a:t>HMP Grampian</a:t>
            </a:r>
            <a:endParaRPr lang="en-GB" sz="2800" b="1" dirty="0">
              <a:solidFill>
                <a:srgbClr val="0096DC"/>
              </a:solidFill>
              <a:latin typeface="Arial" pitchFamily="34" charset="0"/>
              <a:cs typeface="Arial" pitchFamily="34" charset="0"/>
            </a:endParaRPr>
          </a:p>
        </p:txBody>
      </p:sp>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10241" name="Rectangle 1"/>
          <p:cNvSpPr>
            <a:spLocks noChangeArrowheads="1"/>
          </p:cNvSpPr>
          <p:nvPr/>
        </p:nvSpPr>
        <p:spPr bwMode="auto">
          <a:xfrm>
            <a:off x="683569" y="2895617"/>
            <a:ext cx="8064896"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lgn="just" eaLnBrk="0" fontAlgn="base" hangingPunct="0">
              <a:spcBef>
                <a:spcPct val="0"/>
              </a:spcBef>
              <a:spcAft>
                <a:spcPct val="0"/>
              </a:spcAft>
              <a:buFont typeface="Wingdings" pitchFamily="2" charset="2"/>
              <a:buChar char="§"/>
            </a:pPr>
            <a:r>
              <a:rPr lang="en-GB" sz="1600" dirty="0" smtClean="0">
                <a:solidFill>
                  <a:srgbClr val="002060"/>
                </a:solidFill>
                <a:latin typeface="Arial" pitchFamily="34" charset="0"/>
                <a:ea typeface="Times New Roman" pitchFamily="18" charset="0"/>
                <a:cs typeface="Arial" pitchFamily="34" charset="0"/>
              </a:rPr>
              <a:t>   </a:t>
            </a:r>
            <a:r>
              <a:rPr lang="en-GB" sz="1700" dirty="0" smtClean="0">
                <a:solidFill>
                  <a:schemeClr val="tx2"/>
                </a:solidFill>
                <a:latin typeface="Arial" pitchFamily="34" charset="0"/>
                <a:ea typeface="+mj-ea"/>
                <a:cs typeface="Arial" pitchFamily="34" charset="0"/>
              </a:rPr>
              <a:t>SW team will access community system – Carefirst.  System currently available via CJSW team but community team will be unable to use due to logistics</a:t>
            </a:r>
          </a:p>
          <a:p>
            <a:pPr algn="just" eaLnBrk="0" fontAlgn="base" hangingPunct="0">
              <a:spcBef>
                <a:spcPct val="0"/>
              </a:spcBef>
              <a:spcAft>
                <a:spcPct val="0"/>
              </a:spcAft>
            </a:pPr>
            <a:endParaRPr lang="en-GB" sz="1700" dirty="0" smtClean="0">
              <a:solidFill>
                <a:schemeClr val="tx2"/>
              </a:solidFill>
              <a:latin typeface="Arial" pitchFamily="34" charset="0"/>
              <a:ea typeface="+mj-ea"/>
              <a:cs typeface="Arial" pitchFamily="34" charset="0"/>
            </a:endParaRPr>
          </a:p>
          <a:p>
            <a:pPr algn="just" eaLnBrk="0" fontAlgn="base" hangingPunct="0">
              <a:spcBef>
                <a:spcPct val="0"/>
              </a:spcBef>
              <a:spcAft>
                <a:spcPct val="0"/>
              </a:spcAft>
              <a:buFont typeface="Wingdings" pitchFamily="2" charset="2"/>
              <a:buChar char="§"/>
            </a:pPr>
            <a:r>
              <a:rPr lang="en-GB" sz="1700" dirty="0" smtClean="0">
                <a:solidFill>
                  <a:schemeClr val="tx2"/>
                </a:solidFill>
                <a:latin typeface="Arial" pitchFamily="34" charset="0"/>
                <a:ea typeface="+mj-ea"/>
                <a:cs typeface="Arial" pitchFamily="34" charset="0"/>
              </a:rPr>
              <a:t>   Interim the team makes use of a CJSW terminal as-and-when required </a:t>
            </a:r>
          </a:p>
          <a:p>
            <a:pPr algn="just" eaLnBrk="0" fontAlgn="base" hangingPunct="0">
              <a:spcBef>
                <a:spcPct val="0"/>
              </a:spcBef>
              <a:spcAft>
                <a:spcPct val="0"/>
              </a:spcAft>
              <a:buFont typeface="Wingdings" pitchFamily="2" charset="2"/>
              <a:buChar char="§"/>
            </a:pPr>
            <a:endParaRPr lang="en-GB" sz="1700" dirty="0" smtClean="0">
              <a:solidFill>
                <a:schemeClr val="tx2"/>
              </a:solidFill>
              <a:latin typeface="Arial" pitchFamily="34" charset="0"/>
              <a:ea typeface="+mj-ea"/>
              <a:cs typeface="Arial" pitchFamily="34" charset="0"/>
            </a:endParaRPr>
          </a:p>
          <a:p>
            <a:pPr algn="just" eaLnBrk="0" fontAlgn="base" hangingPunct="0">
              <a:spcBef>
                <a:spcPct val="0"/>
              </a:spcBef>
              <a:spcAft>
                <a:spcPct val="0"/>
              </a:spcAft>
              <a:buFont typeface="Wingdings" pitchFamily="2" charset="2"/>
              <a:buChar char="§"/>
            </a:pPr>
            <a:r>
              <a:rPr lang="en-GB" sz="1700" dirty="0" smtClean="0">
                <a:solidFill>
                  <a:schemeClr val="tx2"/>
                </a:solidFill>
                <a:latin typeface="Arial" pitchFamily="34" charset="0"/>
                <a:ea typeface="+mj-ea"/>
                <a:cs typeface="Arial" pitchFamily="34" charset="0"/>
              </a:rPr>
              <a:t>   Longer term, data connection required in the prison HC – will require a budget </a:t>
            </a:r>
          </a:p>
        </p:txBody>
      </p:sp>
    </p:spTree>
    <p:extLst>
      <p:ext uri="{BB962C8B-B14F-4D97-AF65-F5344CB8AC3E}">
        <p14:creationId xmlns:p14="http://schemas.microsoft.com/office/powerpoint/2010/main" val="393425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1" y="116632"/>
            <a:ext cx="4824536" cy="1815882"/>
          </a:xfrm>
          <a:prstGeom prst="rect">
            <a:avLst/>
          </a:prstGeom>
        </p:spPr>
        <p:txBody>
          <a:bodyPr wrap="square">
            <a:spAutoFit/>
          </a:bodyPr>
          <a:lstStyle/>
          <a:p>
            <a:pPr algn="ctr"/>
            <a:r>
              <a:rPr lang="en-GB" sz="2800" b="1" dirty="0" smtClean="0">
                <a:solidFill>
                  <a:srgbClr val="0096DC"/>
                </a:solidFill>
                <a:latin typeface="+mj-lt"/>
                <a:cs typeface="Arial" pitchFamily="34" charset="0"/>
              </a:rPr>
              <a:t>Test of Change</a:t>
            </a:r>
          </a:p>
          <a:p>
            <a:pPr algn="ctr"/>
            <a:endParaRPr lang="en-GB" sz="2800" b="1" dirty="0" smtClean="0">
              <a:solidFill>
                <a:srgbClr val="0096DC"/>
              </a:solidFill>
              <a:latin typeface="+mj-lt"/>
              <a:cs typeface="Arial" pitchFamily="34" charset="0"/>
            </a:endParaRPr>
          </a:p>
          <a:p>
            <a:pPr algn="ctr"/>
            <a:endParaRPr lang="en-GB" sz="2800" b="1" dirty="0" smtClean="0">
              <a:solidFill>
                <a:srgbClr val="0096DC"/>
              </a:solidFill>
              <a:latin typeface="+mj-lt"/>
              <a:cs typeface="Arial" pitchFamily="34" charset="0"/>
            </a:endParaRPr>
          </a:p>
          <a:p>
            <a:pPr algn="ctr"/>
            <a:r>
              <a:rPr lang="en-GB" sz="2800" b="1" dirty="0" smtClean="0">
                <a:solidFill>
                  <a:srgbClr val="0096DC"/>
                </a:solidFill>
                <a:latin typeface="+mj-lt"/>
                <a:cs typeface="Arial" pitchFamily="34" charset="0"/>
              </a:rPr>
              <a:t>HMP Shotts</a:t>
            </a:r>
            <a:endParaRPr lang="en-GB" sz="2800" b="1" dirty="0">
              <a:solidFill>
                <a:srgbClr val="0096DC"/>
              </a:solidFill>
              <a:latin typeface="+mj-lt"/>
              <a:cs typeface="Arial" pitchFamily="34" charset="0"/>
            </a:endParaRPr>
          </a:p>
        </p:txBody>
      </p:sp>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10241" name="Rectangle 1"/>
          <p:cNvSpPr>
            <a:spLocks noChangeArrowheads="1"/>
          </p:cNvSpPr>
          <p:nvPr/>
        </p:nvSpPr>
        <p:spPr bwMode="auto">
          <a:xfrm>
            <a:off x="683569" y="2814468"/>
            <a:ext cx="8064896"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pPr>
            <a:endParaRPr lang="en-GB" sz="1700" dirty="0" smtClean="0">
              <a:solidFill>
                <a:schemeClr val="tx2"/>
              </a:solidFill>
              <a:latin typeface="Arial" pitchFamily="34" charset="0"/>
              <a:ea typeface="+mj-ea"/>
              <a:cs typeface="Arial" pitchFamily="34" charset="0"/>
            </a:endParaRPr>
          </a:p>
          <a:p>
            <a:pPr algn="just" eaLnBrk="0" fontAlgn="base" hangingPunct="0">
              <a:spcBef>
                <a:spcPct val="0"/>
              </a:spcBef>
              <a:spcAft>
                <a:spcPct val="0"/>
              </a:spcAft>
              <a:buFont typeface="Wingdings" pitchFamily="2" charset="2"/>
              <a:buChar char="§"/>
            </a:pPr>
            <a:r>
              <a:rPr lang="en-GB" sz="1700" dirty="0" smtClean="0">
                <a:solidFill>
                  <a:schemeClr val="tx2"/>
                </a:solidFill>
                <a:latin typeface="Arial" pitchFamily="34" charset="0"/>
                <a:ea typeface="+mj-ea"/>
                <a:cs typeface="Arial" pitchFamily="34" charset="0"/>
              </a:rPr>
              <a:t>   Shotts is intending to utilise the SPS SharePoint SW site and has no current plans to access community network data</a:t>
            </a:r>
          </a:p>
          <a:p>
            <a:pPr algn="just" eaLnBrk="0" fontAlgn="base" hangingPunct="0">
              <a:spcBef>
                <a:spcPct val="0"/>
              </a:spcBef>
              <a:spcAft>
                <a:spcPct val="0"/>
              </a:spcAft>
              <a:buFont typeface="Wingdings" pitchFamily="2" charset="2"/>
              <a:buChar char="§"/>
            </a:pPr>
            <a:endParaRPr lang="en-GB" sz="1700" dirty="0" smtClean="0">
              <a:solidFill>
                <a:schemeClr val="tx2"/>
              </a:solidFill>
              <a:latin typeface="Arial" pitchFamily="34" charset="0"/>
              <a:ea typeface="+mj-ea"/>
              <a:cs typeface="Arial" pitchFamily="34" charset="0"/>
            </a:endParaRPr>
          </a:p>
          <a:p>
            <a:pPr algn="just" eaLnBrk="0" fontAlgn="base" hangingPunct="0">
              <a:spcBef>
                <a:spcPct val="0"/>
              </a:spcBef>
              <a:spcAft>
                <a:spcPct val="0"/>
              </a:spcAft>
              <a:buFont typeface="Wingdings" pitchFamily="2" charset="2"/>
              <a:buChar char="§"/>
            </a:pPr>
            <a:r>
              <a:rPr lang="en-GB" sz="1700" dirty="0" smtClean="0">
                <a:solidFill>
                  <a:schemeClr val="tx2"/>
                </a:solidFill>
                <a:latin typeface="Arial" pitchFamily="34" charset="0"/>
                <a:ea typeface="+mj-ea"/>
                <a:cs typeface="Arial" pitchFamily="34" charset="0"/>
              </a:rPr>
              <a:t>   There is no anticipated addition to the budget as a result</a:t>
            </a:r>
          </a:p>
        </p:txBody>
      </p:sp>
    </p:spTree>
    <p:extLst>
      <p:ext uri="{BB962C8B-B14F-4D97-AF65-F5344CB8AC3E}">
        <p14:creationId xmlns:p14="http://schemas.microsoft.com/office/powerpoint/2010/main" val="224719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1" y="116632"/>
            <a:ext cx="4824536" cy="1815882"/>
          </a:xfrm>
          <a:prstGeom prst="rect">
            <a:avLst/>
          </a:prstGeom>
        </p:spPr>
        <p:txBody>
          <a:bodyPr wrap="square">
            <a:spAutoFit/>
          </a:bodyPr>
          <a:lstStyle/>
          <a:p>
            <a:pPr algn="ctr"/>
            <a:endParaRPr lang="en-GB" sz="2800" b="1" dirty="0" smtClean="0">
              <a:solidFill>
                <a:srgbClr val="0096DC"/>
              </a:solidFill>
              <a:latin typeface="Arial" pitchFamily="34" charset="0"/>
              <a:cs typeface="Arial" pitchFamily="34" charset="0"/>
            </a:endParaRPr>
          </a:p>
          <a:p>
            <a:pPr algn="ctr"/>
            <a:endParaRPr lang="en-GB" sz="2800" b="1" dirty="0" smtClean="0">
              <a:solidFill>
                <a:srgbClr val="0096DC"/>
              </a:solidFill>
              <a:latin typeface="Arial" pitchFamily="34" charset="0"/>
              <a:cs typeface="Arial" pitchFamily="34" charset="0"/>
            </a:endParaRPr>
          </a:p>
          <a:p>
            <a:pPr algn="ctr"/>
            <a:endParaRPr lang="en-GB" sz="2800" b="1" dirty="0" smtClean="0">
              <a:solidFill>
                <a:srgbClr val="0096DC"/>
              </a:solidFill>
              <a:latin typeface="Arial" pitchFamily="34" charset="0"/>
              <a:cs typeface="Arial" pitchFamily="34" charset="0"/>
            </a:endParaRPr>
          </a:p>
          <a:p>
            <a:pPr algn="ctr"/>
            <a:r>
              <a:rPr lang="en-GB" sz="2800" b="1" dirty="0" smtClean="0">
                <a:solidFill>
                  <a:srgbClr val="0096DC"/>
                </a:solidFill>
                <a:latin typeface="Arial" pitchFamily="34" charset="0"/>
                <a:cs typeface="Arial" pitchFamily="34" charset="0"/>
              </a:rPr>
              <a:t>General Recommendations</a:t>
            </a:r>
            <a:endParaRPr lang="en-GB" sz="2800" b="1" dirty="0">
              <a:solidFill>
                <a:srgbClr val="0096DC"/>
              </a:solidFill>
              <a:latin typeface="Arial" pitchFamily="34" charset="0"/>
              <a:cs typeface="Arial" pitchFamily="34" charset="0"/>
            </a:endParaRPr>
          </a:p>
        </p:txBody>
      </p:sp>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10241" name="Rectangle 1"/>
          <p:cNvSpPr>
            <a:spLocks noChangeArrowheads="1"/>
          </p:cNvSpPr>
          <p:nvPr/>
        </p:nvSpPr>
        <p:spPr bwMode="auto">
          <a:xfrm>
            <a:off x="683569" y="2118482"/>
            <a:ext cx="8064896" cy="34624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lgn="just">
              <a:buFont typeface="Wingdings" pitchFamily="2" charset="2"/>
              <a:buChar char="§"/>
            </a:pPr>
            <a:r>
              <a:rPr lang="en-GB" sz="1600" dirty="0" smtClean="0">
                <a:solidFill>
                  <a:srgbClr val="002060"/>
                </a:solidFill>
                <a:latin typeface="Arial" pitchFamily="34" charset="0"/>
                <a:ea typeface="Times New Roman" pitchFamily="18" charset="0"/>
                <a:cs typeface="Arial" pitchFamily="34" charset="0"/>
              </a:rPr>
              <a:t>   </a:t>
            </a:r>
            <a:r>
              <a:rPr lang="en-GB" sz="1700" b="1" dirty="0" smtClean="0">
                <a:solidFill>
                  <a:srgbClr val="0096DC"/>
                </a:solidFill>
                <a:latin typeface="Arial" pitchFamily="34" charset="0"/>
                <a:ea typeface="Times New Roman" pitchFamily="18" charset="0"/>
                <a:cs typeface="Arial" pitchFamily="34" charset="0"/>
              </a:rPr>
              <a:t>Joint Desktop – </a:t>
            </a:r>
            <a:r>
              <a:rPr lang="en-GB" sz="1700" dirty="0" smtClean="0">
                <a:solidFill>
                  <a:schemeClr val="tx2"/>
                </a:solidFill>
                <a:latin typeface="Arial" pitchFamily="34" charset="0"/>
                <a:ea typeface="+mj-ea"/>
                <a:cs typeface="Arial" pitchFamily="34" charset="0"/>
              </a:rPr>
              <a:t>Further investigation to explore if this is a preferable and financially more suitable solution for all TOC sites with IT challenges in accessing community network systems</a:t>
            </a:r>
          </a:p>
          <a:p>
            <a:pPr algn="just"/>
            <a:r>
              <a:rPr lang="en-GB" sz="1700" dirty="0" smtClean="0">
                <a:solidFill>
                  <a:srgbClr val="002060"/>
                </a:solidFill>
                <a:latin typeface="Arial" pitchFamily="34" charset="0"/>
                <a:ea typeface="Times New Roman" pitchFamily="18" charset="0"/>
                <a:cs typeface="Arial" pitchFamily="34" charset="0"/>
              </a:rPr>
              <a:t> </a:t>
            </a:r>
          </a:p>
          <a:p>
            <a:pPr algn="just">
              <a:buFont typeface="Wingdings" pitchFamily="2" charset="2"/>
              <a:buChar char="§"/>
            </a:pPr>
            <a:r>
              <a:rPr lang="en-GB" sz="1700" dirty="0" smtClean="0">
                <a:solidFill>
                  <a:srgbClr val="002060"/>
                </a:solidFill>
                <a:latin typeface="Arial" pitchFamily="34" charset="0"/>
                <a:ea typeface="Times New Roman" pitchFamily="18" charset="0"/>
                <a:cs typeface="Arial" pitchFamily="34" charset="0"/>
              </a:rPr>
              <a:t>   </a:t>
            </a:r>
            <a:r>
              <a:rPr lang="en-GB" sz="1700" b="1" dirty="0" smtClean="0">
                <a:solidFill>
                  <a:srgbClr val="0096DC"/>
                </a:solidFill>
                <a:latin typeface="Arial" pitchFamily="34" charset="0"/>
                <a:ea typeface="Times New Roman" pitchFamily="18" charset="0"/>
                <a:cs typeface="Arial" pitchFamily="34" charset="0"/>
              </a:rPr>
              <a:t>New Admissions to prisons - </a:t>
            </a:r>
            <a:r>
              <a:rPr lang="en-GB" sz="1700" dirty="0" smtClean="0">
                <a:solidFill>
                  <a:schemeClr val="tx2"/>
                </a:solidFill>
                <a:latin typeface="Arial" pitchFamily="34" charset="0"/>
                <a:ea typeface="+mj-ea"/>
                <a:cs typeface="Arial" pitchFamily="34" charset="0"/>
              </a:rPr>
              <a:t>Local teams should consider how best to identify people who could benefit from support from Adult and Social services care as part of the Day 1 Admission process</a:t>
            </a:r>
          </a:p>
          <a:p>
            <a:pPr algn="just">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lgn="just">
              <a:buFont typeface="Wingdings" pitchFamily="2" charset="2"/>
              <a:buChar char="§"/>
            </a:pPr>
            <a:r>
              <a:rPr lang="en-GB" sz="1600" dirty="0" smtClean="0">
                <a:solidFill>
                  <a:srgbClr val="002060"/>
                </a:solidFill>
                <a:latin typeface="Arial" pitchFamily="34" charset="0"/>
                <a:ea typeface="Times New Roman" pitchFamily="18" charset="0"/>
                <a:cs typeface="Arial" pitchFamily="34" charset="0"/>
              </a:rPr>
              <a:t>   </a:t>
            </a:r>
            <a:r>
              <a:rPr lang="en-GB" sz="1700" b="1" dirty="0" smtClean="0">
                <a:solidFill>
                  <a:srgbClr val="0096DC"/>
                </a:solidFill>
                <a:latin typeface="Arial" pitchFamily="34" charset="0"/>
                <a:ea typeface="Times New Roman" pitchFamily="18" charset="0"/>
                <a:cs typeface="Arial" pitchFamily="34" charset="0"/>
              </a:rPr>
              <a:t>SPS and HC System Access - </a:t>
            </a:r>
            <a:r>
              <a:rPr lang="en-GB" sz="1700" dirty="0" smtClean="0">
                <a:solidFill>
                  <a:schemeClr val="tx2"/>
                </a:solidFill>
                <a:latin typeface="Arial" pitchFamily="34" charset="0"/>
                <a:ea typeface="+mj-ea"/>
                <a:cs typeface="Arial" pitchFamily="34" charset="0"/>
              </a:rPr>
              <a:t>Local teams should consider how to communicate Care Plans and service delivery across the wider multi-disciplinary teams.  It is suggested that access to the systems currently used in prisons; Vision, Docman and PR2, may be valuable for the teams</a:t>
            </a:r>
          </a:p>
        </p:txBody>
      </p:sp>
    </p:spTree>
    <p:extLst>
      <p:ext uri="{BB962C8B-B14F-4D97-AF65-F5344CB8AC3E}">
        <p14:creationId xmlns:p14="http://schemas.microsoft.com/office/powerpoint/2010/main" val="78991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1" y="116632"/>
            <a:ext cx="4824536" cy="1815882"/>
          </a:xfrm>
          <a:prstGeom prst="rect">
            <a:avLst/>
          </a:prstGeom>
        </p:spPr>
        <p:txBody>
          <a:bodyPr wrap="square">
            <a:spAutoFit/>
          </a:bodyPr>
          <a:lstStyle/>
          <a:p>
            <a:pPr algn="ctr"/>
            <a:endParaRPr lang="en-GB" sz="2800" b="1" dirty="0" smtClean="0">
              <a:solidFill>
                <a:srgbClr val="0096DC"/>
              </a:solidFill>
              <a:latin typeface="Arial" pitchFamily="34" charset="0"/>
              <a:cs typeface="Arial" pitchFamily="34" charset="0"/>
            </a:endParaRPr>
          </a:p>
          <a:p>
            <a:pPr algn="ctr"/>
            <a:endParaRPr lang="en-GB" sz="2800" b="1" dirty="0" smtClean="0">
              <a:solidFill>
                <a:srgbClr val="0096DC"/>
              </a:solidFill>
              <a:latin typeface="Arial" pitchFamily="34" charset="0"/>
              <a:cs typeface="Arial" pitchFamily="34" charset="0"/>
            </a:endParaRPr>
          </a:p>
          <a:p>
            <a:pPr algn="ctr"/>
            <a:endParaRPr lang="en-GB" sz="2800" b="1" dirty="0" smtClean="0">
              <a:solidFill>
                <a:srgbClr val="0096DC"/>
              </a:solidFill>
              <a:latin typeface="Arial" pitchFamily="34" charset="0"/>
              <a:cs typeface="Arial" pitchFamily="34" charset="0"/>
            </a:endParaRPr>
          </a:p>
          <a:p>
            <a:pPr algn="ctr"/>
            <a:r>
              <a:rPr lang="en-GB" sz="2800" b="1" dirty="0" smtClean="0">
                <a:solidFill>
                  <a:srgbClr val="0096DC"/>
                </a:solidFill>
                <a:latin typeface="Arial" pitchFamily="34" charset="0"/>
                <a:cs typeface="Arial" pitchFamily="34" charset="0"/>
              </a:rPr>
              <a:t>General Recommendations</a:t>
            </a:r>
            <a:endParaRPr lang="en-GB" sz="2800" b="1" dirty="0">
              <a:solidFill>
                <a:srgbClr val="0096DC"/>
              </a:solidFill>
              <a:latin typeface="Arial" pitchFamily="34" charset="0"/>
              <a:cs typeface="Arial" pitchFamily="34" charset="0"/>
            </a:endParaRPr>
          </a:p>
        </p:txBody>
      </p:sp>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10241" name="Rectangle 1"/>
          <p:cNvSpPr>
            <a:spLocks noChangeArrowheads="1"/>
          </p:cNvSpPr>
          <p:nvPr/>
        </p:nvSpPr>
        <p:spPr bwMode="auto">
          <a:xfrm>
            <a:off x="683569" y="2141567"/>
            <a:ext cx="80648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buFont typeface="Wingdings" pitchFamily="2" charset="2"/>
              <a:buChar char="§"/>
            </a:pPr>
            <a:endParaRPr lang="en-GB" sz="1600" b="1" dirty="0" smtClean="0">
              <a:solidFill>
                <a:srgbClr val="0096DC"/>
              </a:solidFill>
              <a:latin typeface="Arial" pitchFamily="34" charset="0"/>
              <a:ea typeface="Times New Roman" pitchFamily="18" charset="0"/>
              <a:cs typeface="Arial" pitchFamily="34" charset="0"/>
            </a:endParaRPr>
          </a:p>
          <a:p>
            <a:pPr algn="just">
              <a:buFont typeface="Wingdings" pitchFamily="2" charset="2"/>
              <a:buChar char="§"/>
            </a:pPr>
            <a:r>
              <a:rPr lang="en-GB" sz="1600" dirty="0" smtClean="0">
                <a:solidFill>
                  <a:srgbClr val="002060"/>
                </a:solidFill>
                <a:latin typeface="Arial" pitchFamily="34" charset="0"/>
                <a:ea typeface="Times New Roman" pitchFamily="18" charset="0"/>
                <a:cs typeface="Arial" pitchFamily="34" charset="0"/>
              </a:rPr>
              <a:t>  </a:t>
            </a:r>
            <a:r>
              <a:rPr lang="en-GB" sz="1700" b="1" dirty="0" smtClean="0">
                <a:solidFill>
                  <a:srgbClr val="0096DC"/>
                </a:solidFill>
                <a:latin typeface="Arial" pitchFamily="34" charset="0"/>
                <a:ea typeface="Times New Roman" pitchFamily="18" charset="0"/>
                <a:cs typeface="Arial" pitchFamily="34" charset="0"/>
              </a:rPr>
              <a:t>Information Coding and Reporting -</a:t>
            </a:r>
            <a:r>
              <a:rPr lang="en-GB" sz="1700" dirty="0" smtClean="0">
                <a:solidFill>
                  <a:srgbClr val="002060"/>
                </a:solidFill>
                <a:latin typeface="Arial" pitchFamily="34" charset="0"/>
                <a:ea typeface="Times New Roman" pitchFamily="18" charset="0"/>
                <a:cs typeface="Arial" pitchFamily="34" charset="0"/>
              </a:rPr>
              <a:t> </a:t>
            </a:r>
            <a:r>
              <a:rPr lang="en-GB" sz="1700" dirty="0" smtClean="0">
                <a:solidFill>
                  <a:schemeClr val="tx2"/>
                </a:solidFill>
                <a:latin typeface="Arial" pitchFamily="34" charset="0"/>
                <a:ea typeface="+mj-ea"/>
                <a:cs typeface="Arial" pitchFamily="34" charset="0"/>
              </a:rPr>
              <a:t>identified that there is no current coding of patient information in Vision related to Adult Services.   Applying accurate coding would be essential to allow identification of existing and new cases, as well as enabling effective reporting</a:t>
            </a:r>
          </a:p>
          <a:p>
            <a:pPr algn="just"/>
            <a:endParaRPr lang="en-GB" sz="1700" dirty="0" smtClean="0">
              <a:solidFill>
                <a:srgbClr val="002060"/>
              </a:solidFill>
              <a:latin typeface="Arial" pitchFamily="34" charset="0"/>
              <a:ea typeface="Times New Roman" pitchFamily="18" charset="0"/>
              <a:cs typeface="Arial" pitchFamily="34" charset="0"/>
            </a:endParaRPr>
          </a:p>
          <a:p>
            <a:pPr algn="just">
              <a:buFont typeface="Wingdings" pitchFamily="2" charset="2"/>
              <a:buChar char="§"/>
            </a:pPr>
            <a:r>
              <a:rPr lang="en-GB" sz="1700" dirty="0" smtClean="0">
                <a:solidFill>
                  <a:srgbClr val="002060"/>
                </a:solidFill>
                <a:latin typeface="Arial" pitchFamily="34" charset="0"/>
                <a:ea typeface="Times New Roman" pitchFamily="18" charset="0"/>
                <a:cs typeface="Arial" pitchFamily="34" charset="0"/>
              </a:rPr>
              <a:t>  </a:t>
            </a:r>
            <a:r>
              <a:rPr lang="en-GB" sz="1700" b="1" dirty="0" smtClean="0">
                <a:solidFill>
                  <a:srgbClr val="0096DC"/>
                </a:solidFill>
                <a:latin typeface="Arial" pitchFamily="34" charset="0"/>
                <a:ea typeface="Times New Roman" pitchFamily="18" charset="0"/>
                <a:cs typeface="Arial" pitchFamily="34" charset="0"/>
              </a:rPr>
              <a:t>Role Based Access -</a:t>
            </a:r>
            <a:r>
              <a:rPr lang="en-GB" sz="1700" dirty="0" smtClean="0">
                <a:solidFill>
                  <a:srgbClr val="002060"/>
                </a:solidFill>
                <a:latin typeface="Arial" pitchFamily="34" charset="0"/>
                <a:ea typeface="Times New Roman" pitchFamily="18" charset="0"/>
                <a:cs typeface="Arial" pitchFamily="34" charset="0"/>
              </a:rPr>
              <a:t> </a:t>
            </a:r>
            <a:r>
              <a:rPr lang="en-GB" sz="1700" dirty="0" smtClean="0">
                <a:solidFill>
                  <a:schemeClr val="tx2"/>
                </a:solidFill>
                <a:latin typeface="Arial" pitchFamily="34" charset="0"/>
                <a:ea typeface="+mj-ea"/>
                <a:cs typeface="Arial" pitchFamily="34" charset="0"/>
              </a:rPr>
              <a:t>Recommend profiles are created in advance of new SW staff entering HMP establishments in order that they have access to SPS systems and MS Office as a minimum baseline</a:t>
            </a:r>
          </a:p>
          <a:p>
            <a:pPr>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endParaRPr lang="en-GB" sz="1600" dirty="0" smtClean="0">
              <a:solidFill>
                <a:srgbClr val="00206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0901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1" y="387823"/>
            <a:ext cx="4824536" cy="1384995"/>
          </a:xfrm>
          <a:prstGeom prst="rect">
            <a:avLst/>
          </a:prstGeom>
        </p:spPr>
        <p:txBody>
          <a:bodyPr wrap="square">
            <a:spAutoFit/>
          </a:bodyPr>
          <a:lstStyle/>
          <a:p>
            <a:pPr algn="ctr"/>
            <a:endParaRPr lang="en-GB" sz="2800" b="1" dirty="0" smtClean="0">
              <a:solidFill>
                <a:srgbClr val="0096DC"/>
              </a:solidFill>
              <a:latin typeface="+mj-lt"/>
              <a:cs typeface="Arial" pitchFamily="34" charset="0"/>
            </a:endParaRPr>
          </a:p>
          <a:p>
            <a:pPr algn="ctr"/>
            <a:endParaRPr lang="en-GB" sz="2800" b="1" dirty="0" smtClean="0">
              <a:solidFill>
                <a:srgbClr val="0096DC"/>
              </a:solidFill>
              <a:latin typeface="+mj-lt"/>
              <a:cs typeface="Arial" pitchFamily="34" charset="0"/>
            </a:endParaRPr>
          </a:p>
          <a:p>
            <a:pPr algn="ctr"/>
            <a:r>
              <a:rPr lang="en-GB" sz="2800" b="1" dirty="0" smtClean="0">
                <a:solidFill>
                  <a:srgbClr val="0096DC"/>
                </a:solidFill>
                <a:latin typeface="Arial" pitchFamily="34" charset="0"/>
                <a:cs typeface="Arial" pitchFamily="34" charset="0"/>
              </a:rPr>
              <a:t>General Recommendations</a:t>
            </a:r>
            <a:endParaRPr lang="en-GB" sz="2800" b="1" dirty="0">
              <a:solidFill>
                <a:srgbClr val="0096DC"/>
              </a:solidFill>
              <a:latin typeface="Arial" pitchFamily="34" charset="0"/>
              <a:cs typeface="Arial" pitchFamily="34" charset="0"/>
            </a:endParaRPr>
          </a:p>
        </p:txBody>
      </p:sp>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10241" name="Rectangle 1"/>
          <p:cNvSpPr>
            <a:spLocks noChangeArrowheads="1"/>
          </p:cNvSpPr>
          <p:nvPr/>
        </p:nvSpPr>
        <p:spPr bwMode="auto">
          <a:xfrm>
            <a:off x="683569" y="1758588"/>
            <a:ext cx="8064896"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buFont typeface="Wingdings" pitchFamily="2" charset="2"/>
              <a:buChar char="§"/>
            </a:pPr>
            <a:endParaRPr lang="en-GB" sz="1600" dirty="0" smtClean="0">
              <a:solidFill>
                <a:srgbClr val="002060"/>
              </a:solidFill>
              <a:latin typeface="Arial" pitchFamily="34" charset="0"/>
              <a:ea typeface="Times New Roman" pitchFamily="18" charset="0"/>
              <a:cs typeface="Arial" pitchFamily="34" charset="0"/>
            </a:endParaRPr>
          </a:p>
          <a:p>
            <a:pPr algn="just">
              <a:buFont typeface="Wingdings" pitchFamily="2" charset="2"/>
              <a:buChar char="§"/>
            </a:pPr>
            <a:r>
              <a:rPr lang="en-GB" sz="1600" dirty="0" smtClean="0">
                <a:solidFill>
                  <a:srgbClr val="002060"/>
                </a:solidFill>
                <a:latin typeface="Arial" pitchFamily="34" charset="0"/>
                <a:ea typeface="Times New Roman" pitchFamily="18" charset="0"/>
                <a:cs typeface="Arial" pitchFamily="34" charset="0"/>
              </a:rPr>
              <a:t>    </a:t>
            </a:r>
            <a:r>
              <a:rPr lang="en-GB" sz="1700" b="1" dirty="0" smtClean="0">
                <a:solidFill>
                  <a:srgbClr val="0096DC"/>
                </a:solidFill>
                <a:latin typeface="Arial" pitchFamily="34" charset="0"/>
                <a:ea typeface="Times New Roman" pitchFamily="18" charset="0"/>
                <a:cs typeface="Arial" pitchFamily="34" charset="0"/>
              </a:rPr>
              <a:t>Level of SW services -</a:t>
            </a:r>
            <a:r>
              <a:rPr lang="en-GB" sz="1700" dirty="0" smtClean="0">
                <a:solidFill>
                  <a:srgbClr val="002060"/>
                </a:solidFill>
                <a:latin typeface="Arial" pitchFamily="34" charset="0"/>
                <a:ea typeface="Times New Roman" pitchFamily="18" charset="0"/>
                <a:cs typeface="Arial" pitchFamily="34" charset="0"/>
              </a:rPr>
              <a:t> </a:t>
            </a:r>
            <a:r>
              <a:rPr lang="en-GB" sz="1700" dirty="0" smtClean="0">
                <a:solidFill>
                  <a:schemeClr val="tx2"/>
                </a:solidFill>
                <a:latin typeface="Arial" pitchFamily="34" charset="0"/>
                <a:ea typeface="+mj-ea"/>
                <a:cs typeface="Arial" pitchFamily="34" charset="0"/>
              </a:rPr>
              <a:t>agreements need to be reached between the transferring and receiving H&amp;SCP, for those service users who will transfer between prisons </a:t>
            </a:r>
          </a:p>
          <a:p>
            <a:pPr algn="just">
              <a:buFont typeface="Wingdings" pitchFamily="2" charset="2"/>
              <a:buChar char="§"/>
            </a:pPr>
            <a:endParaRPr lang="en-GB" sz="1700" dirty="0" smtClean="0">
              <a:solidFill>
                <a:srgbClr val="002060"/>
              </a:solidFill>
              <a:latin typeface="Arial" pitchFamily="34" charset="0"/>
              <a:ea typeface="Times New Roman" pitchFamily="18" charset="0"/>
              <a:cs typeface="Arial" pitchFamily="34" charset="0"/>
            </a:endParaRPr>
          </a:p>
          <a:p>
            <a:pPr algn="just">
              <a:buFont typeface="Wingdings" pitchFamily="2" charset="2"/>
              <a:buChar char="§"/>
            </a:pPr>
            <a:r>
              <a:rPr lang="en-GB" sz="1700" dirty="0" smtClean="0">
                <a:solidFill>
                  <a:srgbClr val="002060"/>
                </a:solidFill>
                <a:latin typeface="Arial" pitchFamily="34" charset="0"/>
                <a:ea typeface="Times New Roman" pitchFamily="18" charset="0"/>
                <a:cs typeface="Arial" pitchFamily="34" charset="0"/>
              </a:rPr>
              <a:t>   </a:t>
            </a:r>
            <a:r>
              <a:rPr lang="en-GB" sz="1700" b="1" dirty="0" smtClean="0">
                <a:solidFill>
                  <a:srgbClr val="0096DC"/>
                </a:solidFill>
                <a:latin typeface="Arial" pitchFamily="34" charset="0"/>
                <a:ea typeface="Times New Roman" pitchFamily="18" charset="0"/>
                <a:cs typeface="Arial" pitchFamily="34" charset="0"/>
              </a:rPr>
              <a:t>Service User Transfers to other HMP sites -</a:t>
            </a:r>
            <a:r>
              <a:rPr lang="en-GB" sz="1700" dirty="0" smtClean="0">
                <a:solidFill>
                  <a:srgbClr val="002060"/>
                </a:solidFill>
                <a:latin typeface="Arial" pitchFamily="34" charset="0"/>
                <a:ea typeface="Times New Roman" pitchFamily="18" charset="0"/>
                <a:cs typeface="Arial" pitchFamily="34" charset="0"/>
              </a:rPr>
              <a:t> </a:t>
            </a:r>
            <a:r>
              <a:rPr lang="en-GB" sz="1700" dirty="0" smtClean="0">
                <a:solidFill>
                  <a:schemeClr val="tx2"/>
                </a:solidFill>
                <a:latin typeface="Arial" pitchFamily="34" charset="0"/>
                <a:ea typeface="+mj-ea"/>
                <a:cs typeface="Arial" pitchFamily="34" charset="0"/>
              </a:rPr>
              <a:t>Local teams should consider how best to support service users and how they can be supported during this transition</a:t>
            </a:r>
          </a:p>
          <a:p>
            <a:pPr algn="just">
              <a:buFont typeface="Wingdings" pitchFamily="2" charset="2"/>
              <a:buChar char="§"/>
            </a:pPr>
            <a:endParaRPr lang="en-GB" sz="1700" dirty="0" smtClean="0">
              <a:solidFill>
                <a:srgbClr val="002060"/>
              </a:solidFill>
              <a:latin typeface="Arial" pitchFamily="34" charset="0"/>
              <a:ea typeface="Times New Roman" pitchFamily="18" charset="0"/>
              <a:cs typeface="Arial" pitchFamily="34" charset="0"/>
            </a:endParaRPr>
          </a:p>
          <a:p>
            <a:pPr algn="just">
              <a:buFont typeface="Wingdings" pitchFamily="2" charset="2"/>
              <a:buChar char="§"/>
            </a:pPr>
            <a:r>
              <a:rPr lang="en-GB" sz="1700" dirty="0" smtClean="0">
                <a:solidFill>
                  <a:srgbClr val="002060"/>
                </a:solidFill>
                <a:latin typeface="Arial" pitchFamily="34" charset="0"/>
                <a:ea typeface="Times New Roman" pitchFamily="18" charset="0"/>
                <a:cs typeface="Arial" pitchFamily="34" charset="0"/>
              </a:rPr>
              <a:t>   </a:t>
            </a:r>
            <a:r>
              <a:rPr lang="en-GB" sz="1700" b="1" dirty="0" smtClean="0">
                <a:solidFill>
                  <a:srgbClr val="0096DC"/>
                </a:solidFill>
                <a:latin typeface="Arial" pitchFamily="34" charset="0"/>
                <a:ea typeface="Times New Roman" pitchFamily="18" charset="0"/>
                <a:cs typeface="Arial" pitchFamily="34" charset="0"/>
              </a:rPr>
              <a:t>Engagement with SPS – </a:t>
            </a:r>
            <a:r>
              <a:rPr lang="en-GB" sz="1700" dirty="0" smtClean="0">
                <a:solidFill>
                  <a:schemeClr val="tx2"/>
                </a:solidFill>
                <a:latin typeface="Arial" pitchFamily="34" charset="0"/>
                <a:ea typeface="+mj-ea"/>
                <a:cs typeface="Arial" pitchFamily="34" charset="0"/>
              </a:rPr>
              <a:t>more detailed discussion required on impacts to existing processes / procedures and additional IT requirements </a:t>
            </a:r>
          </a:p>
        </p:txBody>
      </p:sp>
    </p:spTree>
    <p:extLst>
      <p:ext uri="{BB962C8B-B14F-4D97-AF65-F5344CB8AC3E}">
        <p14:creationId xmlns:p14="http://schemas.microsoft.com/office/powerpoint/2010/main" val="2466898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ur Map logo stra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523"/>
            <a:ext cx="2057400" cy="638175"/>
          </a:xfrm>
          <a:prstGeom prst="rect">
            <a:avLst/>
          </a:prstGeom>
          <a:noFill/>
          <a:ln>
            <a:noFill/>
          </a:ln>
        </p:spPr>
      </p:pic>
      <p:sp>
        <p:nvSpPr>
          <p:cNvPr id="4" name="TextBox 3"/>
          <p:cNvSpPr txBox="1"/>
          <p:nvPr/>
        </p:nvSpPr>
        <p:spPr>
          <a:xfrm>
            <a:off x="-108520" y="1844826"/>
            <a:ext cx="8784976" cy="4324261"/>
          </a:xfrm>
          <a:prstGeom prst="rect">
            <a:avLst/>
          </a:prstGeom>
          <a:noFill/>
        </p:spPr>
        <p:txBody>
          <a:bodyPr wrap="square" rtlCol="0">
            <a:spAutoFit/>
          </a:bodyPr>
          <a:lstStyle/>
          <a:p>
            <a:pPr algn="ctr"/>
            <a:r>
              <a:rPr lang="en-GB" sz="2800" b="1" dirty="0" smtClean="0">
                <a:solidFill>
                  <a:srgbClr val="0096DC"/>
                </a:solidFill>
                <a:latin typeface="Arial" pitchFamily="34" charset="0"/>
                <a:ea typeface="+mj-ea"/>
                <a:cs typeface="Arial" pitchFamily="34" charset="0"/>
              </a:rPr>
              <a:t>Next Phase: Test of Cha</a:t>
            </a:r>
            <a:r>
              <a:rPr lang="en-GB" sz="2800" b="1" dirty="0" smtClean="0">
                <a:solidFill>
                  <a:srgbClr val="0096DC"/>
                </a:solidFill>
                <a:latin typeface="+mj-lt"/>
                <a:ea typeface="+mj-ea"/>
                <a:cs typeface="+mj-cs"/>
              </a:rPr>
              <a:t>nge</a:t>
            </a:r>
          </a:p>
          <a:p>
            <a:r>
              <a:rPr lang="en-GB" dirty="0">
                <a:solidFill>
                  <a:schemeClr val="tx2"/>
                </a:solidFill>
                <a:latin typeface="+mj-lt"/>
                <a:ea typeface="+mj-ea"/>
                <a:cs typeface="+mj-cs"/>
              </a:rPr>
              <a:t> </a:t>
            </a:r>
          </a:p>
          <a:p>
            <a:pPr lvl="2">
              <a:buFont typeface="Arial" pitchFamily="34" charset="0"/>
              <a:buChar char="•"/>
            </a:pPr>
            <a:endParaRPr lang="en-GB" dirty="0" smtClean="0">
              <a:solidFill>
                <a:schemeClr val="tx2"/>
              </a:solidFill>
              <a:latin typeface="+mj-lt"/>
              <a:ea typeface="+mj-ea"/>
              <a:cs typeface="+mj-cs"/>
            </a:endParaRPr>
          </a:p>
          <a:p>
            <a:pPr lvl="2" algn="just">
              <a:buFont typeface="Wingdings" pitchFamily="2" charset="2"/>
              <a:buChar char="§"/>
            </a:pPr>
            <a:r>
              <a:rPr lang="en-GB" dirty="0" smtClean="0">
                <a:solidFill>
                  <a:schemeClr val="tx2"/>
                </a:solidFill>
                <a:latin typeface="+mj-lt"/>
                <a:ea typeface="+mj-ea"/>
                <a:cs typeface="+mj-cs"/>
              </a:rPr>
              <a:t>   </a:t>
            </a:r>
            <a:r>
              <a:rPr lang="en-GB" sz="1700" dirty="0" smtClean="0">
                <a:solidFill>
                  <a:schemeClr val="tx2"/>
                </a:solidFill>
                <a:latin typeface="Arial" pitchFamily="34" charset="0"/>
                <a:ea typeface="+mj-ea"/>
                <a:cs typeface="Arial" pitchFamily="34" charset="0"/>
              </a:rPr>
              <a:t>Meet with teams at each site</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Develop a plan for each site along with teams to agree priorities,  timelines and objectives</a:t>
            </a:r>
          </a:p>
          <a:p>
            <a:pPr lvl="2" algn="just">
              <a:buFont typeface="Wingdings" pitchFamily="2" charset="2"/>
              <a:buChar char="§"/>
            </a:pPr>
            <a:endParaRPr lang="en-GB" sz="1700" dirty="0" smtClean="0">
              <a:solidFill>
                <a:schemeClr val="tx2"/>
              </a:solidFill>
              <a:latin typeface="Arial" pitchFamily="34" charset="0"/>
              <a:ea typeface="+mj-ea"/>
              <a:cs typeface="Arial" pitchFamily="34" charset="0"/>
            </a:endParaRPr>
          </a:p>
          <a:p>
            <a:pPr lvl="2" algn="just">
              <a:buFont typeface="Wingdings" pitchFamily="2" charset="2"/>
              <a:buChar char="§"/>
            </a:pPr>
            <a:r>
              <a:rPr lang="en-GB" sz="1700" dirty="0" smtClean="0">
                <a:solidFill>
                  <a:schemeClr val="tx2"/>
                </a:solidFill>
                <a:latin typeface="Arial" pitchFamily="34" charset="0"/>
                <a:ea typeface="+mj-ea"/>
                <a:cs typeface="Arial" pitchFamily="34" charset="0"/>
              </a:rPr>
              <a:t>   Review options and  get a clear understanding of  challenges</a:t>
            </a:r>
          </a:p>
          <a:p>
            <a:pPr lvl="2">
              <a:buFont typeface="Wingdings" pitchFamily="2" charset="2"/>
              <a:buChar char="§"/>
            </a:pPr>
            <a:endParaRPr lang="en-GB" dirty="0" smtClean="0">
              <a:solidFill>
                <a:schemeClr val="tx2"/>
              </a:solidFill>
              <a:latin typeface="+mj-lt"/>
              <a:ea typeface="+mj-ea"/>
              <a:cs typeface="+mj-cs"/>
            </a:endParaRPr>
          </a:p>
          <a:p>
            <a:pPr lvl="2"/>
            <a:endParaRPr lang="en-GB" dirty="0" smtClean="0"/>
          </a:p>
          <a:p>
            <a:pPr lvl="2"/>
            <a:r>
              <a:rPr lang="en-GB" dirty="0" smtClean="0"/>
              <a:t>	</a:t>
            </a:r>
            <a:endParaRPr lang="en-GB" dirty="0"/>
          </a:p>
          <a:p>
            <a:pPr lvl="2"/>
            <a:endParaRPr lang="en-GB" dirty="0" smtClean="0"/>
          </a:p>
          <a:p>
            <a:r>
              <a:rPr lang="en-GB" dirty="0"/>
              <a:t> </a:t>
            </a:r>
          </a:p>
          <a:p>
            <a:endParaRPr lang="en-GB" dirty="0"/>
          </a:p>
        </p:txBody>
      </p:sp>
    </p:spTree>
    <p:extLst>
      <p:ext uri="{BB962C8B-B14F-4D97-AF65-F5344CB8AC3E}">
        <p14:creationId xmlns:p14="http://schemas.microsoft.com/office/powerpoint/2010/main" val="889770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FF9BEAFBD9B548B6ACDE5DF7E3DFD8" ma:contentTypeVersion="10" ma:contentTypeDescription="Create a new document." ma:contentTypeScope="" ma:versionID="558b94745c7bc3d20598c943f29a39ad">
  <xsd:schema xmlns:xsd="http://www.w3.org/2001/XMLSchema" xmlns:xs="http://www.w3.org/2001/XMLSchema" xmlns:p="http://schemas.microsoft.com/office/2006/metadata/properties" xmlns:ns2="7b0832f7-d2e9-4461-9c94-e09d570d84fc" xmlns:ns3="a2b916de-b7d3-408a-b514-ad93e6949b80" targetNamespace="http://schemas.microsoft.com/office/2006/metadata/properties" ma:root="true" ma:fieldsID="4c9dcc586f77526aeed1740f4c81d04a" ns2:_="" ns3:_="">
    <xsd:import namespace="7b0832f7-d2e9-4461-9c94-e09d570d84fc"/>
    <xsd:import namespace="a2b916de-b7d3-408a-b514-ad93e6949b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832f7-d2e9-4461-9c94-e09d570d8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b916de-b7d3-408a-b514-ad93e6949b8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3FB6AC-4156-4D95-9A3A-46D1B4E79B6F}"/>
</file>

<file path=customXml/itemProps2.xml><?xml version="1.0" encoding="utf-8"?>
<ds:datastoreItem xmlns:ds="http://schemas.openxmlformats.org/officeDocument/2006/customXml" ds:itemID="{9D52F525-23AA-490F-A27F-AB0AFE4DEABF}"/>
</file>

<file path=customXml/itemProps3.xml><?xml version="1.0" encoding="utf-8"?>
<ds:datastoreItem xmlns:ds="http://schemas.openxmlformats.org/officeDocument/2006/customXml" ds:itemID="{84E7D177-F087-48B2-813C-0F6060DF5386}"/>
</file>

<file path=docProps/app.xml><?xml version="1.0" encoding="utf-8"?>
<Properties xmlns="http://schemas.openxmlformats.org/officeDocument/2006/extended-properties" xmlns:vt="http://schemas.openxmlformats.org/officeDocument/2006/docPropsVTypes">
  <TotalTime>0</TotalTime>
  <Words>561</Words>
  <Application>Microsoft Office PowerPoint</Application>
  <PresentationFormat>On-screen Show (4:3)</PresentationFormat>
  <Paragraphs>124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Bavidge</dc:creator>
  <cp:lastModifiedBy>Alison Bavidge</cp:lastModifiedBy>
  <cp:revision>1</cp:revision>
  <dcterms:created xsi:type="dcterms:W3CDTF">2019-12-16T17:20:05Z</dcterms:created>
  <dcterms:modified xsi:type="dcterms:W3CDTF">2019-12-16T17:20:24Z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0x0101005AFF9BEAFBD9B548B6ACDE5DF7E3DFD8</vt:lpwstr>
  </property>
</Properties>
</file>